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DM Sans Bold" charset="1" panose="00000000000000000000"/>
      <p:regular r:id="rId24"/>
    </p:embeddedFont>
    <p:embeddedFont>
      <p:font typeface="DM Sans" charset="1" panose="00000000000000000000"/>
      <p:regular r:id="rId25"/>
    </p:embeddedFont>
    <p:embeddedFont>
      <p:font typeface="DM Sans Bold Italics" charset="1" panose="00000000000000000000"/>
      <p:regular r:id="rId26"/>
    </p:embeddedFont>
    <p:embeddedFont>
      <p:font typeface="DM Sans Italics" charset="1" panose="000000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6.png" Type="http://schemas.openxmlformats.org/officeDocument/2006/relationships/image"/><Relationship Id="rId12" Target="../media/image17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24.png" Type="http://schemas.openxmlformats.org/officeDocument/2006/relationships/image"/><Relationship Id="rId16" Target="../media/image25.svg" Type="http://schemas.openxmlformats.org/officeDocument/2006/relationships/image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svg" Type="http://schemas.openxmlformats.org/officeDocument/2006/relationships/image"/><Relationship Id="rId15" Target="../media/image48.png" Type="http://schemas.openxmlformats.org/officeDocument/2006/relationships/image"/><Relationship Id="rId16" Target="../media/image49.svg" Type="http://schemas.openxmlformats.org/officeDocument/2006/relationships/image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4.png" Type="http://schemas.openxmlformats.org/officeDocument/2006/relationships/image"/><Relationship Id="rId14" Target="../media/image15.svg" Type="http://schemas.openxmlformats.org/officeDocument/2006/relationships/image"/><Relationship Id="rId15" Target="../media/image16.png" Type="http://schemas.openxmlformats.org/officeDocument/2006/relationships/image"/><Relationship Id="rId16" Target="../media/image17.svg" Type="http://schemas.openxmlformats.org/officeDocument/2006/relationships/image"/><Relationship Id="rId17" Target="../media/image18.png" Type="http://schemas.openxmlformats.org/officeDocument/2006/relationships/image"/><Relationship Id="rId18" Target="../media/image19.svg" Type="http://schemas.openxmlformats.org/officeDocument/2006/relationships/image"/><Relationship Id="rId19" Target="../media/image20.png" Type="http://schemas.openxmlformats.org/officeDocument/2006/relationships/image"/><Relationship Id="rId2" Target="../media/image1.png" Type="http://schemas.openxmlformats.org/officeDocument/2006/relationships/image"/><Relationship Id="rId20" Target="../media/image21.svg" Type="http://schemas.openxmlformats.org/officeDocument/2006/relationships/image"/><Relationship Id="rId21" Target="../media/image22.png" Type="http://schemas.openxmlformats.org/officeDocument/2006/relationships/image"/><Relationship Id="rId22" Target="../media/image23.svg" Type="http://schemas.openxmlformats.org/officeDocument/2006/relationships/image"/><Relationship Id="rId23" Target="../media/image24.png" Type="http://schemas.openxmlformats.org/officeDocument/2006/relationships/image"/><Relationship Id="rId24" Target="../media/image25.svg" Type="http://schemas.openxmlformats.org/officeDocument/2006/relationships/image"/><Relationship Id="rId25" Target="../media/image26.png" Type="http://schemas.openxmlformats.org/officeDocument/2006/relationships/image"/><Relationship Id="rId26" Target="../media/image27.svg" Type="http://schemas.openxmlformats.org/officeDocument/2006/relationships/image"/><Relationship Id="rId27" Target="../media/image28.png" Type="http://schemas.openxmlformats.org/officeDocument/2006/relationships/image"/><Relationship Id="rId28" Target="../media/image29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../media/image24.png" Type="http://schemas.openxmlformats.org/officeDocument/2006/relationships/image"/><Relationship Id="rId14" Target="../media/image25.svg" Type="http://schemas.openxmlformats.org/officeDocument/2006/relationships/image"/><Relationship Id="rId15" Target="../media/image28.png" Type="http://schemas.openxmlformats.org/officeDocument/2006/relationships/image"/><Relationship Id="rId16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52.png" Type="http://schemas.openxmlformats.org/officeDocument/2006/relationships/image"/><Relationship Id="rId6" Target="../media/image5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4.png" Type="http://schemas.openxmlformats.org/officeDocument/2006/relationships/image"/><Relationship Id="rId16" Target="../media/image25.svg" Type="http://schemas.openxmlformats.org/officeDocument/2006/relationships/image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8.png" Type="http://schemas.openxmlformats.org/officeDocument/2006/relationships/image"/><Relationship Id="rId14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4.png" Type="http://schemas.openxmlformats.org/officeDocument/2006/relationships/image"/><Relationship Id="rId14" Target="../media/image15.svg" Type="http://schemas.openxmlformats.org/officeDocument/2006/relationships/image"/><Relationship Id="rId15" Target="../media/image16.png" Type="http://schemas.openxmlformats.org/officeDocument/2006/relationships/image"/><Relationship Id="rId16" Target="../media/image17.svg" Type="http://schemas.openxmlformats.org/officeDocument/2006/relationships/image"/><Relationship Id="rId17" Target="../media/image18.png" Type="http://schemas.openxmlformats.org/officeDocument/2006/relationships/image"/><Relationship Id="rId18" Target="../media/image19.svg" Type="http://schemas.openxmlformats.org/officeDocument/2006/relationships/image"/><Relationship Id="rId19" Target="../media/image20.png" Type="http://schemas.openxmlformats.org/officeDocument/2006/relationships/image"/><Relationship Id="rId2" Target="../media/image1.png" Type="http://schemas.openxmlformats.org/officeDocument/2006/relationships/image"/><Relationship Id="rId20" Target="../media/image21.svg" Type="http://schemas.openxmlformats.org/officeDocument/2006/relationships/image"/><Relationship Id="rId21" Target="../media/image22.png" Type="http://schemas.openxmlformats.org/officeDocument/2006/relationships/image"/><Relationship Id="rId22" Target="../media/image23.svg" Type="http://schemas.openxmlformats.org/officeDocument/2006/relationships/image"/><Relationship Id="rId23" Target="../media/image24.png" Type="http://schemas.openxmlformats.org/officeDocument/2006/relationships/image"/><Relationship Id="rId24" Target="../media/image25.svg" Type="http://schemas.openxmlformats.org/officeDocument/2006/relationships/image"/><Relationship Id="rId25" Target="../media/image26.png" Type="http://schemas.openxmlformats.org/officeDocument/2006/relationships/image"/><Relationship Id="rId26" Target="../media/image27.svg" Type="http://schemas.openxmlformats.org/officeDocument/2006/relationships/image"/><Relationship Id="rId27" Target="../media/image28.png" Type="http://schemas.openxmlformats.org/officeDocument/2006/relationships/image"/><Relationship Id="rId28" Target="../media/image29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4.png" Type="http://schemas.openxmlformats.org/officeDocument/2006/relationships/image"/><Relationship Id="rId14" Target="../media/image15.svg" Type="http://schemas.openxmlformats.org/officeDocument/2006/relationships/image"/><Relationship Id="rId15" Target="../media/image16.png" Type="http://schemas.openxmlformats.org/officeDocument/2006/relationships/image"/><Relationship Id="rId16" Target="../media/image17.svg" Type="http://schemas.openxmlformats.org/officeDocument/2006/relationships/image"/><Relationship Id="rId17" Target="../media/image18.png" Type="http://schemas.openxmlformats.org/officeDocument/2006/relationships/image"/><Relationship Id="rId18" Target="../media/image19.svg" Type="http://schemas.openxmlformats.org/officeDocument/2006/relationships/image"/><Relationship Id="rId19" Target="../media/image20.png" Type="http://schemas.openxmlformats.org/officeDocument/2006/relationships/image"/><Relationship Id="rId2" Target="../media/image1.png" Type="http://schemas.openxmlformats.org/officeDocument/2006/relationships/image"/><Relationship Id="rId20" Target="../media/image21.svg" Type="http://schemas.openxmlformats.org/officeDocument/2006/relationships/image"/><Relationship Id="rId21" Target="../media/image22.png" Type="http://schemas.openxmlformats.org/officeDocument/2006/relationships/image"/><Relationship Id="rId22" Target="../media/image23.svg" Type="http://schemas.openxmlformats.org/officeDocument/2006/relationships/image"/><Relationship Id="rId23" Target="../media/image24.png" Type="http://schemas.openxmlformats.org/officeDocument/2006/relationships/image"/><Relationship Id="rId24" Target="../media/image25.svg" Type="http://schemas.openxmlformats.org/officeDocument/2006/relationships/image"/><Relationship Id="rId25" Target="../media/image26.png" Type="http://schemas.openxmlformats.org/officeDocument/2006/relationships/image"/><Relationship Id="rId26" Target="../media/image27.svg" Type="http://schemas.openxmlformats.org/officeDocument/2006/relationships/image"/><Relationship Id="rId27" Target="../media/image28.png" Type="http://schemas.openxmlformats.org/officeDocument/2006/relationships/image"/><Relationship Id="rId28" Target="../media/image29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29398" y="8614893"/>
            <a:ext cx="4899948" cy="3344214"/>
          </a:xfrm>
          <a:custGeom>
            <a:avLst/>
            <a:gdLst/>
            <a:ahLst/>
            <a:cxnLst/>
            <a:rect r="r" b="b" t="t" l="l"/>
            <a:pathLst>
              <a:path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30709" y="9258300"/>
            <a:ext cx="3059829" cy="751049"/>
          </a:xfrm>
          <a:custGeom>
            <a:avLst/>
            <a:gdLst/>
            <a:ahLst/>
            <a:cxnLst/>
            <a:rect r="r" b="b" t="t" l="l"/>
            <a:pathLst>
              <a:path h="751049" w="305982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6705" y="6409875"/>
            <a:ext cx="724985" cy="920616"/>
          </a:xfrm>
          <a:custGeom>
            <a:avLst/>
            <a:gdLst/>
            <a:ahLst/>
            <a:cxnLst/>
            <a:rect r="r" b="b" t="t" l="l"/>
            <a:pathLst>
              <a:path h="920616" w="724985">
                <a:moveTo>
                  <a:pt x="0" y="0"/>
                </a:moveTo>
                <a:lnTo>
                  <a:pt x="724986" y="0"/>
                </a:lnTo>
                <a:lnTo>
                  <a:pt x="724986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15205" y="8540136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-674156" y="-1072630"/>
            <a:ext cx="4899948" cy="3068592"/>
          </a:xfrm>
          <a:custGeom>
            <a:avLst/>
            <a:gdLst/>
            <a:ahLst/>
            <a:cxnLst/>
            <a:rect r="r" b="b" t="t" l="l"/>
            <a:pathLst>
              <a:path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2686214" y="-2578193"/>
            <a:ext cx="4292424" cy="3870986"/>
          </a:xfrm>
          <a:custGeom>
            <a:avLst/>
            <a:gdLst/>
            <a:ahLst/>
            <a:cxnLst/>
            <a:rect r="r" b="b" t="t" l="l"/>
            <a:pathLst>
              <a:path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138935" y="9258300"/>
            <a:ext cx="4076270" cy="2863579"/>
          </a:xfrm>
          <a:custGeom>
            <a:avLst/>
            <a:gdLst/>
            <a:ahLst/>
            <a:cxnLst/>
            <a:rect r="r" b="b" t="t" l="l"/>
            <a:pathLst>
              <a:path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7409323" y="-2700100"/>
            <a:ext cx="5493058" cy="4114800"/>
          </a:xfrm>
          <a:custGeom>
            <a:avLst/>
            <a:gdLst/>
            <a:ahLst/>
            <a:cxnLst/>
            <a:rect r="r" b="b" t="t" l="l"/>
            <a:pathLst>
              <a:path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4747568">
            <a:off x="-2972342" y="3665317"/>
            <a:ext cx="4896097" cy="2735694"/>
          </a:xfrm>
          <a:custGeom>
            <a:avLst/>
            <a:gdLst/>
            <a:ahLst/>
            <a:cxnLst/>
            <a:rect r="r" b="b" t="t" l="l"/>
            <a:pathLst>
              <a:path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4831481" y="-1626507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7259300" y="2262342"/>
            <a:ext cx="3575541" cy="3575541"/>
          </a:xfrm>
          <a:custGeom>
            <a:avLst/>
            <a:gdLst/>
            <a:ahLst/>
            <a:cxnLst/>
            <a:rect r="r" b="b" t="t" l="l"/>
            <a:pathLst>
              <a:path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2570549" y="9093737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-5282649">
            <a:off x="16440369" y="6970869"/>
            <a:ext cx="3382987" cy="1154444"/>
          </a:xfrm>
          <a:custGeom>
            <a:avLst/>
            <a:gdLst/>
            <a:ahLst/>
            <a:cxnLst/>
            <a:rect r="r" b="b" t="t" l="l"/>
            <a:pathLst>
              <a:path h="1154444" w="3382987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6978638" y="-642644"/>
            <a:ext cx="3104522" cy="3342688"/>
          </a:xfrm>
          <a:custGeom>
            <a:avLst/>
            <a:gdLst/>
            <a:ahLst/>
            <a:cxnLst/>
            <a:rect r="r" b="b" t="t" l="l"/>
            <a:pathLst>
              <a:path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909727" y="2606790"/>
            <a:ext cx="16468547" cy="3200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8"/>
              </a:lnSpc>
            </a:pPr>
            <a:r>
              <a:rPr lang="en-US" b="true" sz="12998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Management Information System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14102" y="6624033"/>
            <a:ext cx="8459795" cy="578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81"/>
              </a:lnSpc>
            </a:pPr>
            <a:r>
              <a:rPr lang="en-US" b="true" sz="4381" spc="-8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@GlobalKnowledgeCorner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737926" y="2576219"/>
            <a:ext cx="724985" cy="920616"/>
          </a:xfrm>
          <a:custGeom>
            <a:avLst/>
            <a:gdLst/>
            <a:ahLst/>
            <a:cxnLst/>
            <a:rect r="r" b="b" t="t" l="l"/>
            <a:pathLst>
              <a:path h="920616" w="724985">
                <a:moveTo>
                  <a:pt x="0" y="0"/>
                </a:moveTo>
                <a:lnTo>
                  <a:pt x="724985" y="0"/>
                </a:lnTo>
                <a:lnTo>
                  <a:pt x="724985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994934" y="2091045"/>
            <a:ext cx="6264366" cy="6104909"/>
          </a:xfrm>
          <a:custGeom>
            <a:avLst/>
            <a:gdLst/>
            <a:ahLst/>
            <a:cxnLst/>
            <a:rect r="r" b="b" t="t" l="l"/>
            <a:pathLst>
              <a:path h="6104909" w="6264366">
                <a:moveTo>
                  <a:pt x="0" y="0"/>
                </a:moveTo>
                <a:lnTo>
                  <a:pt x="6264366" y="0"/>
                </a:lnTo>
                <a:lnTo>
                  <a:pt x="6264366" y="6104910"/>
                </a:lnTo>
                <a:lnTo>
                  <a:pt x="0" y="6104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07467"/>
            <a:ext cx="12368879" cy="338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Management Information System (MIS)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807557"/>
            <a:ext cx="9677185" cy="490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8760" indent="-284380" lvl="1">
              <a:lnSpc>
                <a:spcPts val="3556"/>
              </a:lnSpc>
              <a:spcBef>
                <a:spcPct val="0"/>
              </a:spcBef>
              <a:buFont typeface="Arial"/>
              <a:buChar char="•"/>
            </a:pPr>
            <a:r>
              <a:rPr lang="en-US" sz="2634" spc="15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Definiti</a:t>
            </a:r>
            <a:r>
              <a:rPr lang="en-US" sz="2634" spc="15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on: MIS provides accurate, timely, and relevant information for decision-making.</a:t>
            </a:r>
          </a:p>
          <a:p>
            <a:pPr algn="l" marL="568760" indent="-284380" lvl="1">
              <a:lnSpc>
                <a:spcPts val="3556"/>
              </a:lnSpc>
              <a:spcBef>
                <a:spcPct val="0"/>
              </a:spcBef>
              <a:buFont typeface="Arial"/>
              <a:buChar char="•"/>
            </a:pPr>
            <a:r>
              <a:rPr lang="en-US" sz="2634" spc="15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Role in Decision-Making: Supports managers at all levels by delivering critical data for strategic, tactical, and operational decisions.</a:t>
            </a:r>
          </a:p>
          <a:p>
            <a:pPr algn="l" marL="568760" indent="-284380" lvl="1">
              <a:lnSpc>
                <a:spcPts val="3556"/>
              </a:lnSpc>
              <a:spcBef>
                <a:spcPct val="0"/>
              </a:spcBef>
              <a:buFont typeface="Arial"/>
              <a:buChar char="•"/>
            </a:pPr>
            <a:r>
              <a:rPr lang="en-US" sz="2634" spc="15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Key Features:</a:t>
            </a:r>
          </a:p>
          <a:p>
            <a:pPr algn="l" marL="568760" indent="-284380" lvl="1">
              <a:lnSpc>
                <a:spcPts val="3556"/>
              </a:lnSpc>
              <a:spcBef>
                <a:spcPct val="0"/>
              </a:spcBef>
              <a:buFont typeface="Arial"/>
              <a:buChar char="•"/>
            </a:pPr>
            <a:r>
              <a:rPr lang="en-US" sz="2634" spc="15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Timely, concise, and economical delivery of information.</a:t>
            </a:r>
          </a:p>
          <a:p>
            <a:pPr algn="l" marL="568760" indent="-284380" lvl="1">
              <a:lnSpc>
                <a:spcPts val="3556"/>
              </a:lnSpc>
              <a:spcBef>
                <a:spcPct val="0"/>
              </a:spcBef>
              <a:buFont typeface="Arial"/>
              <a:buChar char="•"/>
            </a:pPr>
            <a:r>
              <a:rPr lang="en-US" sz="2634" spc="15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accuracy and trustworthiness.</a:t>
            </a:r>
          </a:p>
          <a:p>
            <a:pPr algn="l" marL="568760" indent="-284380" lvl="1">
              <a:lnSpc>
                <a:spcPts val="3556"/>
              </a:lnSpc>
              <a:spcBef>
                <a:spcPct val="0"/>
              </a:spcBef>
              <a:buFont typeface="Arial"/>
              <a:buChar char="•"/>
            </a:pPr>
            <a:r>
              <a:rPr lang="en-US" sz="2634" spc="15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Lowers risk in decision-making processes.</a:t>
            </a:r>
          </a:p>
          <a:p>
            <a:pPr algn="l" marL="0" indent="0" lvl="0">
              <a:lnSpc>
                <a:spcPts val="3556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353489" y="8540136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-674156" y="-1072630"/>
            <a:ext cx="4899948" cy="3068592"/>
          </a:xfrm>
          <a:custGeom>
            <a:avLst/>
            <a:gdLst/>
            <a:ahLst/>
            <a:cxnLst/>
            <a:rect r="r" b="b" t="t" l="l"/>
            <a:pathLst>
              <a:path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9144000" y="9258300"/>
            <a:ext cx="4076270" cy="2863579"/>
          </a:xfrm>
          <a:custGeom>
            <a:avLst/>
            <a:gdLst/>
            <a:ahLst/>
            <a:cxnLst/>
            <a:rect r="r" b="b" t="t" l="l"/>
            <a:pathLst>
              <a:path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5003948" y="-1890601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5282649">
            <a:off x="16004285" y="265374"/>
            <a:ext cx="4017207" cy="1370872"/>
          </a:xfrm>
          <a:custGeom>
            <a:avLst/>
            <a:gdLst/>
            <a:ahLst/>
            <a:cxnLst/>
            <a:rect r="r" b="b" t="t" l="l"/>
            <a:pathLst>
              <a:path h="1370872" w="4017207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23821" y="907979"/>
            <a:ext cx="8530036" cy="4491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Significance of MIS in the Information Age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975489" y="1170261"/>
            <a:ext cx="6998061" cy="2561528"/>
            <a:chOff x="0" y="0"/>
            <a:chExt cx="2342659" cy="8574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2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491672" y="2024301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01.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975489" y="3862348"/>
            <a:ext cx="6998061" cy="2561528"/>
            <a:chOff x="0" y="0"/>
            <a:chExt cx="2342659" cy="8574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975489" y="6557226"/>
            <a:ext cx="6998061" cy="2561528"/>
            <a:chOff x="0" y="0"/>
            <a:chExt cx="2342659" cy="8574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491672" y="4717783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02.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491672" y="7411266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03.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829242" y="1665883"/>
            <a:ext cx="4911459" cy="148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969"/>
              </a:lnSpc>
              <a:spcBef>
                <a:spcPct val="0"/>
              </a:spcBef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Controlling Tool: MIS enables effective control by providing real-time data for corrective actions and monitoring activities.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070625" y="4198835"/>
            <a:ext cx="4280411" cy="185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969"/>
              </a:lnSpc>
              <a:spcBef>
                <a:spcPct val="0"/>
              </a:spcBef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Increasing Complexity: Businesses are becoming more complex, requiring dependable, accurate information to function efficiently.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070625" y="6820716"/>
            <a:ext cx="4670077" cy="185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969"/>
              </a:lnSpc>
              <a:spcBef>
                <a:spcPct val="0"/>
              </a:spcBef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Regulatory Needs: Government regulations increase the demand for precise, timely information, highlighting the need for robust MIS systems.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-848571" y="8919661"/>
            <a:ext cx="3870946" cy="950141"/>
          </a:xfrm>
          <a:custGeom>
            <a:avLst/>
            <a:gdLst/>
            <a:ahLst/>
            <a:cxnLst/>
            <a:rect r="r" b="b" t="t" l="l"/>
            <a:pathLst>
              <a:path h="950141" w="3870946">
                <a:moveTo>
                  <a:pt x="0" y="0"/>
                </a:moveTo>
                <a:lnTo>
                  <a:pt x="3870946" y="0"/>
                </a:lnTo>
                <a:lnTo>
                  <a:pt x="3870946" y="950141"/>
                </a:lnTo>
                <a:lnTo>
                  <a:pt x="0" y="950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472906" y="-2364815"/>
            <a:ext cx="4980952" cy="3731186"/>
          </a:xfrm>
          <a:custGeom>
            <a:avLst/>
            <a:gdLst/>
            <a:ahLst/>
            <a:cxnLst/>
            <a:rect r="r" b="b" t="t" l="l"/>
            <a:pathLst>
              <a:path h="3731186" w="4980952">
                <a:moveTo>
                  <a:pt x="0" y="0"/>
                </a:moveTo>
                <a:lnTo>
                  <a:pt x="4980951" y="0"/>
                </a:lnTo>
                <a:lnTo>
                  <a:pt x="4980951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3431074" y="8919661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19" y="0"/>
                </a:lnTo>
                <a:lnTo>
                  <a:pt x="2587019" y="2386525"/>
                </a:lnTo>
                <a:lnTo>
                  <a:pt x="0" y="2386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-848571" y="-744412"/>
            <a:ext cx="2597326" cy="2796583"/>
          </a:xfrm>
          <a:custGeom>
            <a:avLst/>
            <a:gdLst/>
            <a:ahLst/>
            <a:cxnLst/>
            <a:rect r="r" b="b" t="t" l="l"/>
            <a:pathLst>
              <a:path h="2796583" w="2597326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3" id="23"/>
          <p:cNvGrpSpPr/>
          <p:nvPr/>
        </p:nvGrpSpPr>
        <p:grpSpPr>
          <a:xfrm rot="0">
            <a:off x="1225553" y="5879051"/>
            <a:ext cx="6998061" cy="2561528"/>
            <a:chOff x="0" y="0"/>
            <a:chExt cx="2342659" cy="85749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748756" y="6604851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04.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27708" y="6470195"/>
            <a:ext cx="4132127" cy="148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969"/>
              </a:lnSpc>
              <a:spcBef>
                <a:spcPct val="0"/>
              </a:spcBef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Information Age: MIS is crucial as businesses transition into an era where information is a key asset.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78075" y="1267971"/>
            <a:ext cx="4208573" cy="4247184"/>
          </a:xfrm>
          <a:custGeom>
            <a:avLst/>
            <a:gdLst/>
            <a:ahLst/>
            <a:cxnLst/>
            <a:rect r="r" b="b" t="t" l="l"/>
            <a:pathLst>
              <a:path h="4247184" w="4208573">
                <a:moveTo>
                  <a:pt x="0" y="0"/>
                </a:moveTo>
                <a:lnTo>
                  <a:pt x="4208574" y="0"/>
                </a:lnTo>
                <a:lnTo>
                  <a:pt x="4208574" y="4247184"/>
                </a:lnTo>
                <a:lnTo>
                  <a:pt x="0" y="42471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857087" y="1879538"/>
            <a:ext cx="5956731" cy="6527925"/>
          </a:xfrm>
          <a:custGeom>
            <a:avLst/>
            <a:gdLst/>
            <a:ahLst/>
            <a:cxnLst/>
            <a:rect r="r" b="b" t="t" l="l"/>
            <a:pathLst>
              <a:path h="6527925" w="5956731">
                <a:moveTo>
                  <a:pt x="0" y="0"/>
                </a:moveTo>
                <a:lnTo>
                  <a:pt x="5956731" y="0"/>
                </a:lnTo>
                <a:lnTo>
                  <a:pt x="5956731" y="6527924"/>
                </a:lnTo>
                <a:lnTo>
                  <a:pt x="0" y="65279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36429" y="281243"/>
            <a:ext cx="8092094" cy="338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Definition and Meaning of MIS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3630233"/>
            <a:ext cx="9049375" cy="6813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99" i="true" spc="149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G</a:t>
            </a:r>
            <a:r>
              <a:rPr lang="en-US" b="true" sz="2499" i="true" spc="149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eneral Definition: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4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planned, organized system for collecting precise, accurate, and timely information, efficiently processed and delivered to help achieve organizational goals.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99" i="true" spc="149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Walter J. Kennevan's Definition: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4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"A formal method of collecting timely information in a presentable form to facilitate effective decision-making and implementation to achieve organizational goals."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99" i="true" spc="149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James A.F. Stoner's Definition: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4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"A formal method of making available accurate and timely information necessary to facilitate the decision-making process and enable planning, control, and operations."</a:t>
            </a:r>
          </a:p>
          <a:p>
            <a:pPr algn="l" marL="0" indent="0" lvl="0">
              <a:lnSpc>
                <a:spcPts val="43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-886757" y="5074942"/>
            <a:ext cx="20061513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5930165" y="4823914"/>
            <a:ext cx="502056" cy="502056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227066" y="4823914"/>
            <a:ext cx="502056" cy="50205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653627" y="4823914"/>
            <a:ext cx="502056" cy="502056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396139" y="4823914"/>
            <a:ext cx="502056" cy="50205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3761398" y="1189174"/>
            <a:ext cx="11784459" cy="228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30"/>
              </a:lnSpc>
              <a:spcBef>
                <a:spcPct val="0"/>
              </a:spcBef>
            </a:pPr>
            <a:r>
              <a:rPr lang="en-US" b="true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MIS as a Decision-Making Tool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27066" y="5616041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948468" y="5616041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27066" y="6438366"/>
            <a:ext cx="2646492" cy="245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7"/>
              </a:lnSpc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Financial Executive Institute's Definition:</a:t>
            </a:r>
          </a:p>
          <a:p>
            <a:pPr algn="l">
              <a:lnSpc>
                <a:spcPts val="2807"/>
              </a:lnSpc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"A system designed to give decision-oriented information to help management plan and assess operations."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48468" y="6438366"/>
            <a:ext cx="2732862" cy="386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7"/>
              </a:lnSpc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McG</a:t>
            </a: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raw-Hill's Perspective:</a:t>
            </a:r>
          </a:p>
          <a:p>
            <a:pPr algn="l">
              <a:lnSpc>
                <a:spcPts val="2807"/>
              </a:lnSpc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Focuses on profit planning, performance planning, and control at all levels.</a:t>
            </a:r>
          </a:p>
          <a:p>
            <a:pPr algn="l" marL="388618" indent="-194309" lvl="1">
              <a:lnSpc>
                <a:spcPts val="2807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Emphasizes integrating both financial and non-financial information.</a:t>
            </a:r>
          </a:p>
          <a:p>
            <a:pPr algn="l">
              <a:lnSpc>
                <a:spcPts val="2807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9671930" y="5616041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652165" y="6438366"/>
            <a:ext cx="2747991" cy="3156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2807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MIS</a:t>
            </a: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integrates various business subsystems to provide decision-makers with the information needed to evaluate and control operations effectively.</a:t>
            </a:r>
          </a:p>
          <a:p>
            <a:pPr algn="l">
              <a:lnSpc>
                <a:spcPts val="2807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3414442" y="5616041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414442" y="6438366"/>
            <a:ext cx="2646492" cy="2803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7"/>
              </a:lnSpc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planned, organized system for collecting precise, accurate, and timely information, efficiently processed and delivered to help achieve organizational goals.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-1573240" y="8893298"/>
            <a:ext cx="4051334" cy="2765036"/>
          </a:xfrm>
          <a:custGeom>
            <a:avLst/>
            <a:gdLst/>
            <a:ahLst/>
            <a:cxnLst/>
            <a:rect r="r" b="b" t="t" l="l"/>
            <a:pathLst>
              <a:path h="2765036" w="4051334">
                <a:moveTo>
                  <a:pt x="0" y="0"/>
                </a:moveTo>
                <a:lnTo>
                  <a:pt x="4051334" y="0"/>
                </a:lnTo>
                <a:lnTo>
                  <a:pt x="4051334" y="2765036"/>
                </a:lnTo>
                <a:lnTo>
                  <a:pt x="0" y="27650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262955" y="8864586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69"/>
                </a:lnTo>
                <a:lnTo>
                  <a:pt x="0" y="36185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7" id="27"/>
          <p:cNvSpPr/>
          <p:nvPr/>
        </p:nvSpPr>
        <p:spPr>
          <a:xfrm flipH="false" flipV="false" rot="0">
            <a:off x="-674156" y="-1322787"/>
            <a:ext cx="4224468" cy="2645573"/>
          </a:xfrm>
          <a:custGeom>
            <a:avLst/>
            <a:gdLst/>
            <a:ahLst/>
            <a:cxnLst/>
            <a:rect r="r" b="b" t="t" l="l"/>
            <a:pathLst>
              <a:path h="2645573" w="4224468">
                <a:moveTo>
                  <a:pt x="0" y="0"/>
                </a:moveTo>
                <a:lnTo>
                  <a:pt x="4224468" y="0"/>
                </a:lnTo>
                <a:lnTo>
                  <a:pt x="4224468" y="2645574"/>
                </a:lnTo>
                <a:lnTo>
                  <a:pt x="0" y="26455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8" id="28"/>
          <p:cNvSpPr/>
          <p:nvPr/>
        </p:nvSpPr>
        <p:spPr>
          <a:xfrm flipH="false" flipV="false" rot="0">
            <a:off x="11101574" y="9560661"/>
            <a:ext cx="3169280" cy="2226419"/>
          </a:xfrm>
          <a:custGeom>
            <a:avLst/>
            <a:gdLst/>
            <a:ahLst/>
            <a:cxnLst/>
            <a:rect r="r" b="b" t="t" l="l"/>
            <a:pathLst>
              <a:path h="2226419" w="3169280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9653627" y="-3037933"/>
            <a:ext cx="5493058" cy="4114800"/>
          </a:xfrm>
          <a:custGeom>
            <a:avLst/>
            <a:gdLst/>
            <a:ahLst/>
            <a:cxnLst/>
            <a:rect r="r" b="b" t="t" l="l"/>
            <a:pathLst>
              <a:path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0" id="30"/>
          <p:cNvSpPr/>
          <p:nvPr/>
        </p:nvSpPr>
        <p:spPr>
          <a:xfrm flipH="false" flipV="false" rot="-5400000">
            <a:off x="4745771" y="-1877331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1" id="31"/>
          <p:cNvSpPr/>
          <p:nvPr/>
        </p:nvSpPr>
        <p:spPr>
          <a:xfrm flipH="false" flipV="false" rot="0">
            <a:off x="2932282" y="9271808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2" id="32"/>
          <p:cNvSpPr/>
          <p:nvPr/>
        </p:nvSpPr>
        <p:spPr>
          <a:xfrm flipH="false" flipV="false" rot="0">
            <a:off x="15262955" y="-1072630"/>
            <a:ext cx="1996345" cy="2149497"/>
          </a:xfrm>
          <a:custGeom>
            <a:avLst/>
            <a:gdLst/>
            <a:ahLst/>
            <a:cxnLst/>
            <a:rect r="r" b="b" t="t" l="l"/>
            <a:pathLst>
              <a:path h="2149497" w="1996345">
                <a:moveTo>
                  <a:pt x="0" y="0"/>
                </a:moveTo>
                <a:lnTo>
                  <a:pt x="1996345" y="0"/>
                </a:lnTo>
                <a:lnTo>
                  <a:pt x="1996345" y="2149497"/>
                </a:lnTo>
                <a:lnTo>
                  <a:pt x="0" y="21494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282649">
            <a:off x="753178" y="3852356"/>
            <a:ext cx="7567145" cy="2582288"/>
          </a:xfrm>
          <a:custGeom>
            <a:avLst/>
            <a:gdLst/>
            <a:ahLst/>
            <a:cxnLst/>
            <a:rect r="r" b="b" t="t" l="l"/>
            <a:pathLst>
              <a:path h="2582288" w="7567145">
                <a:moveTo>
                  <a:pt x="0" y="0"/>
                </a:moveTo>
                <a:lnTo>
                  <a:pt x="7567144" y="0"/>
                </a:lnTo>
                <a:lnTo>
                  <a:pt x="7567144" y="2582288"/>
                </a:lnTo>
                <a:lnTo>
                  <a:pt x="0" y="2582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80231" y="2037564"/>
            <a:ext cx="5513037" cy="6211873"/>
          </a:xfrm>
          <a:custGeom>
            <a:avLst/>
            <a:gdLst/>
            <a:ahLst/>
            <a:cxnLst/>
            <a:rect r="r" b="b" t="t" l="l"/>
            <a:pathLst>
              <a:path h="6211873" w="5513037">
                <a:moveTo>
                  <a:pt x="0" y="0"/>
                </a:moveTo>
                <a:lnTo>
                  <a:pt x="5513038" y="0"/>
                </a:lnTo>
                <a:lnTo>
                  <a:pt x="5513038" y="6211872"/>
                </a:lnTo>
                <a:lnTo>
                  <a:pt x="0" y="6211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711581" y="991719"/>
            <a:ext cx="10094523" cy="228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Key Components of MIS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84983" y="3547190"/>
            <a:ext cx="8986276" cy="631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99" i="true" spc="13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Data C</a:t>
            </a:r>
            <a:r>
              <a:rPr lang="en-US" b="true" sz="2199" i="true" spc="13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ollection: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Gathering data from internal and external sources to provide a comprehensive view of the organization’s operations.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99" i="true" spc="13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Data Processing: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Converting raw data into useful information through analysis and interpretation to support informed decision-making.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99" i="true" spc="13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Information Storage: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Ensuring data and information are securely stored and easily accessible for future reference and decision-making needs.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99" i="true" spc="13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Information Distribution:</a:t>
            </a:r>
          </a:p>
          <a:p>
            <a:pPr algn="l" marL="474978" indent="-237489" lvl="1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Delivering the right information to the right people at the right time to enable effective decision-making and organizational control.</a:t>
            </a:r>
          </a:p>
          <a:p>
            <a:pPr algn="l" marL="0" indent="0" lvl="0">
              <a:lnSpc>
                <a:spcPts val="296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72061" y="1025292"/>
            <a:ext cx="5587239" cy="2662922"/>
            <a:chOff x="0" y="0"/>
            <a:chExt cx="2065940" cy="984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672061" y="3808631"/>
            <a:ext cx="5587239" cy="2662922"/>
            <a:chOff x="0" y="0"/>
            <a:chExt cx="2065940" cy="9846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672061" y="6595378"/>
            <a:ext cx="5587239" cy="2662922"/>
            <a:chOff x="0" y="0"/>
            <a:chExt cx="2065940" cy="9846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1028700"/>
            <a:ext cx="5587239" cy="2662922"/>
            <a:chOff x="0" y="0"/>
            <a:chExt cx="2065940" cy="98464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3812039"/>
            <a:ext cx="5587239" cy="2662922"/>
            <a:chOff x="0" y="0"/>
            <a:chExt cx="2065940" cy="98464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8700" y="6598786"/>
            <a:ext cx="5587239" cy="2662922"/>
            <a:chOff x="0" y="0"/>
            <a:chExt cx="2065940" cy="98464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-7900054">
            <a:off x="7348622" y="2133028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2700000">
            <a:off x="10017119" y="2144497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3209977">
            <a:off x="9982257" y="7689589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1" y="0"/>
                </a:lnTo>
                <a:lnTo>
                  <a:pt x="1012981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7866361">
            <a:off x="7243302" y="7665457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264609" y="1499419"/>
            <a:ext cx="1829699" cy="1745076"/>
          </a:xfrm>
          <a:custGeom>
            <a:avLst/>
            <a:gdLst/>
            <a:ahLst/>
            <a:cxnLst/>
            <a:rect r="r" b="b" t="t" l="l"/>
            <a:pathLst>
              <a:path h="1745076" w="1829699">
                <a:moveTo>
                  <a:pt x="0" y="0"/>
                </a:moveTo>
                <a:lnTo>
                  <a:pt x="1829699" y="0"/>
                </a:lnTo>
                <a:lnTo>
                  <a:pt x="1829699" y="1745076"/>
                </a:lnTo>
                <a:lnTo>
                  <a:pt x="0" y="17450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08646" y="4112341"/>
            <a:ext cx="1541626" cy="2055501"/>
          </a:xfrm>
          <a:custGeom>
            <a:avLst/>
            <a:gdLst/>
            <a:ahLst/>
            <a:cxnLst/>
            <a:rect r="r" b="b" t="t" l="l"/>
            <a:pathLst>
              <a:path h="2055501" w="1541626">
                <a:moveTo>
                  <a:pt x="0" y="0"/>
                </a:moveTo>
                <a:lnTo>
                  <a:pt x="1541625" y="0"/>
                </a:lnTo>
                <a:lnTo>
                  <a:pt x="1541625" y="2055502"/>
                </a:lnTo>
                <a:lnTo>
                  <a:pt x="0" y="2055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06092" y="7066570"/>
            <a:ext cx="1946733" cy="1700958"/>
          </a:xfrm>
          <a:custGeom>
            <a:avLst/>
            <a:gdLst/>
            <a:ahLst/>
            <a:cxnLst/>
            <a:rect r="r" b="b" t="t" l="l"/>
            <a:pathLst>
              <a:path h="1700958" w="1946733">
                <a:moveTo>
                  <a:pt x="0" y="0"/>
                </a:moveTo>
                <a:lnTo>
                  <a:pt x="1946733" y="0"/>
                </a:lnTo>
                <a:lnTo>
                  <a:pt x="1946733" y="1700958"/>
                </a:lnTo>
                <a:lnTo>
                  <a:pt x="0" y="17009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118917" y="1547255"/>
            <a:ext cx="1521152" cy="1697240"/>
          </a:xfrm>
          <a:custGeom>
            <a:avLst/>
            <a:gdLst/>
            <a:ahLst/>
            <a:cxnLst/>
            <a:rect r="r" b="b" t="t" l="l"/>
            <a:pathLst>
              <a:path h="1697240" w="1521152">
                <a:moveTo>
                  <a:pt x="0" y="0"/>
                </a:moveTo>
                <a:lnTo>
                  <a:pt x="1521151" y="0"/>
                </a:lnTo>
                <a:lnTo>
                  <a:pt x="1521151" y="1697240"/>
                </a:lnTo>
                <a:lnTo>
                  <a:pt x="0" y="16972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944417" y="7131683"/>
            <a:ext cx="1907691" cy="1635845"/>
          </a:xfrm>
          <a:custGeom>
            <a:avLst/>
            <a:gdLst/>
            <a:ahLst/>
            <a:cxnLst/>
            <a:rect r="r" b="b" t="t" l="l"/>
            <a:pathLst>
              <a:path h="1635845" w="1907691">
                <a:moveTo>
                  <a:pt x="0" y="0"/>
                </a:moveTo>
                <a:lnTo>
                  <a:pt x="1907692" y="0"/>
                </a:lnTo>
                <a:lnTo>
                  <a:pt x="1907692" y="1635845"/>
                </a:lnTo>
                <a:lnTo>
                  <a:pt x="0" y="16358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2016656" y="4273120"/>
            <a:ext cx="1776392" cy="1676470"/>
          </a:xfrm>
          <a:custGeom>
            <a:avLst/>
            <a:gdLst/>
            <a:ahLst/>
            <a:cxnLst/>
            <a:rect r="r" b="b" t="t" l="l"/>
            <a:pathLst>
              <a:path h="1676470" w="1776392">
                <a:moveTo>
                  <a:pt x="0" y="0"/>
                </a:moveTo>
                <a:lnTo>
                  <a:pt x="1776392" y="0"/>
                </a:lnTo>
                <a:lnTo>
                  <a:pt x="1776392" y="1676470"/>
                </a:lnTo>
                <a:lnTo>
                  <a:pt x="0" y="16764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7348478" y="3290101"/>
            <a:ext cx="3706798" cy="3706798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4101836" y="1499630"/>
            <a:ext cx="2816627" cy="2350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83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15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ids in Decision-Making:</a:t>
            </a:r>
          </a:p>
          <a:p>
            <a:pPr algn="l" marL="345436" indent="-172718" lvl="1">
              <a:lnSpc>
                <a:spcPts val="2383"/>
              </a:lnSpc>
              <a:spcBef>
                <a:spcPct val="0"/>
              </a:spcBef>
              <a:buFont typeface="Arial"/>
              <a:buChar char="•"/>
            </a:pPr>
            <a:r>
              <a:rPr lang="en-US" sz="15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Provides accurate, trustworthy, and timely information to facilitate informed decision-making at all levels of management.</a:t>
            </a:r>
          </a:p>
          <a:p>
            <a:pPr algn="l" marL="0" indent="0" lvl="0">
              <a:lnSpc>
                <a:spcPts val="2383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14101836" y="4295902"/>
            <a:ext cx="2816627" cy="147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36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</a:t>
            </a: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iminates Duplication of Effort:</a:t>
            </a:r>
          </a:p>
          <a:p>
            <a:pPr algn="l" marL="280668" indent="-140334" lvl="1">
              <a:lnSpc>
                <a:spcPts val="1936"/>
              </a:lnSpc>
              <a:spcBef>
                <a:spcPct val="0"/>
              </a:spcBef>
              <a:buFont typeface="Arial"/>
              <a:buChar char="•"/>
            </a:pP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Automates processes, simplifying tasks and reducing unnecessary duplication of work across the organization.</a:t>
            </a:r>
          </a:p>
          <a:p>
            <a:pPr algn="l" marL="0" indent="0" lvl="0">
              <a:lnSpc>
                <a:spcPts val="2383"/>
              </a:lnSpc>
              <a:spcBef>
                <a:spcPct val="0"/>
              </a:spcBef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14101836" y="7045319"/>
            <a:ext cx="2816627" cy="147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36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Sav</a:t>
            </a: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 Time:</a:t>
            </a:r>
          </a:p>
          <a:p>
            <a:pPr algn="l" marL="280668" indent="-140334" lvl="1">
              <a:lnSpc>
                <a:spcPts val="1936"/>
              </a:lnSpc>
              <a:spcBef>
                <a:spcPct val="0"/>
              </a:spcBef>
              <a:buFont typeface="Arial"/>
              <a:buChar char="•"/>
            </a:pP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Time-saving techniques ensure tasks are completed efficiently, improving productivity and task management.</a:t>
            </a:r>
          </a:p>
          <a:p>
            <a:pPr algn="l" marL="0" indent="0" lvl="0">
              <a:lnSpc>
                <a:spcPts val="2383"/>
              </a:lnSpc>
              <a:spcBef>
                <a:spcPct val="0"/>
              </a:spcBef>
            </a:pPr>
          </a:p>
        </p:txBody>
      </p:sp>
      <p:sp>
        <p:nvSpPr>
          <p:cNvPr name="TextBox 37" id="37"/>
          <p:cNvSpPr txBox="true"/>
          <p:nvPr/>
        </p:nvSpPr>
        <p:spPr>
          <a:xfrm rot="0">
            <a:off x="3458475" y="1509155"/>
            <a:ext cx="2816627" cy="147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36"/>
              </a:lnSpc>
            </a:pPr>
            <a:r>
              <a:rPr lang="en-US" sz="1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ixing Responsibility:</a:t>
            </a:r>
          </a:p>
          <a:p>
            <a:pPr algn="l" marL="280668" indent="-140334" lvl="1">
              <a:lnSpc>
                <a:spcPts val="1936"/>
              </a:lnSpc>
              <a:buFont typeface="Arial"/>
              <a:buChar char="•"/>
            </a:pP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Assigns clear responsibility to executives, ensuring accountability for delivering the required information.</a:t>
            </a:r>
          </a:p>
          <a:p>
            <a:pPr algn="l" marL="0" indent="0" lvl="0">
              <a:lnSpc>
                <a:spcPts val="2383"/>
              </a:lnSpc>
            </a:pPr>
          </a:p>
        </p:txBody>
      </p:sp>
      <p:sp>
        <p:nvSpPr>
          <p:cNvPr name="TextBox 38" id="38"/>
          <p:cNvSpPr txBox="true"/>
          <p:nvPr/>
        </p:nvSpPr>
        <p:spPr>
          <a:xfrm rot="0">
            <a:off x="3458475" y="4292494"/>
            <a:ext cx="2816627" cy="147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36"/>
              </a:lnSpc>
            </a:pPr>
            <a:r>
              <a:rPr lang="en-US" sz="1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Establ</a:t>
            </a: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ishes Consistent Processes:</a:t>
            </a:r>
          </a:p>
          <a:p>
            <a:pPr algn="l" marL="280668" indent="-140334" lvl="1">
              <a:lnSpc>
                <a:spcPts val="1936"/>
              </a:lnSpc>
              <a:buFont typeface="Arial"/>
              <a:buChar char="•"/>
            </a:pP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Standardized procedures ensure a uniform flow of data across departments, ensuring consistency in task execution.</a:t>
            </a:r>
          </a:p>
          <a:p>
            <a:pPr algn="l" marL="0" indent="0" lvl="0">
              <a:lnSpc>
                <a:spcPts val="2383"/>
              </a:lnSpc>
            </a:pPr>
          </a:p>
        </p:txBody>
      </p:sp>
      <p:sp>
        <p:nvSpPr>
          <p:cNvPr name="TextBox 39" id="39"/>
          <p:cNvSpPr txBox="true"/>
          <p:nvPr/>
        </p:nvSpPr>
        <p:spPr>
          <a:xfrm rot="0">
            <a:off x="3458475" y="7069451"/>
            <a:ext cx="2816627" cy="1232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36"/>
              </a:lnSpc>
            </a:pPr>
            <a:r>
              <a:rPr lang="en-US" sz="1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mproves Services:</a:t>
            </a:r>
          </a:p>
          <a:p>
            <a:pPr algn="l" marL="280668" indent="-140334" lvl="1">
              <a:lnSpc>
                <a:spcPts val="1936"/>
              </a:lnSpc>
              <a:buFont typeface="Arial"/>
              <a:buChar char="•"/>
            </a:pPr>
            <a:r>
              <a:rPr lang="en-US" sz="12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Training executives to use MIS improves overall service quality and organizational performance.</a:t>
            </a:r>
          </a:p>
          <a:p>
            <a:pPr algn="l" marL="0" indent="0" lvl="0">
              <a:lnSpc>
                <a:spcPts val="2383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6383660" y="4213627"/>
            <a:ext cx="5560757" cy="2024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760"/>
              </a:lnSpc>
              <a:spcBef>
                <a:spcPct val="0"/>
              </a:spcBef>
            </a:pPr>
            <a:r>
              <a:rPr lang="en-US" b="true" sz="8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Objectives of MIS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74611" y="1474842"/>
            <a:ext cx="12626399" cy="1766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b="true" sz="69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Elements of Management Information System (MIS)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690484" y="3708747"/>
            <a:ext cx="12684391" cy="5309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b="true" sz="2399" i="true" spc="143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Management:</a:t>
            </a:r>
          </a:p>
          <a:p>
            <a:pPr algn="l" marL="474978" indent="-237489" lvl="1">
              <a:lnSpc>
                <a:spcPts val="2969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Inv</a:t>
            </a: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olves planning, organizing, and controlling resources to achieve organizational goals.</a:t>
            </a:r>
          </a:p>
          <a:p>
            <a:pPr algn="l" marL="474978" indent="-237489" lvl="1">
              <a:lnSpc>
                <a:spcPts val="2969"/>
              </a:lnSpc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Managers make critical decisions on task planning, organizing, and overseeing operations, ensuring alignment with performance standards.</a:t>
            </a:r>
          </a:p>
          <a:p>
            <a:pPr algn="ctr">
              <a:lnSpc>
                <a:spcPts val="3239"/>
              </a:lnSpc>
            </a:pPr>
            <a:r>
              <a:rPr lang="en-US" b="true" sz="2399" i="true" spc="143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Information:</a:t>
            </a:r>
          </a:p>
          <a:p>
            <a:pPr algn="l" marL="474978" indent="-237489" lvl="1">
              <a:lnSpc>
                <a:spcPts val="2969"/>
              </a:lnSpc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Refers to data that reduces uncertainty, aiding in decision-making.</a:t>
            </a:r>
          </a:p>
          <a:p>
            <a:pPr algn="l" marL="474978" indent="-237489" lvl="1">
              <a:lnSpc>
                <a:spcPts val="2969"/>
              </a:lnSpc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Effective transformation of data into meaningful information is key for clarity and relevance.</a:t>
            </a:r>
          </a:p>
          <a:p>
            <a:pPr algn="ctr">
              <a:lnSpc>
                <a:spcPts val="3239"/>
              </a:lnSpc>
            </a:pPr>
            <a:r>
              <a:rPr lang="en-US" b="true" sz="2399" i="true" spc="143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System:</a:t>
            </a:r>
          </a:p>
          <a:p>
            <a:pPr algn="l" marL="474978" indent="-237489" lvl="1">
              <a:lnSpc>
                <a:spcPts val="2969"/>
              </a:lnSpc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set of interrelated components working together to achieve organizational objectives.</a:t>
            </a:r>
          </a:p>
          <a:p>
            <a:pPr algn="l" marL="474978" indent="-237489" lvl="1">
              <a:lnSpc>
                <a:spcPts val="2969"/>
              </a:lnSpc>
              <a:buFont typeface="Arial"/>
              <a:buChar char="•"/>
            </a:pPr>
            <a:r>
              <a:rPr lang="en-US" sz="2199" spc="131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Organizations consist of subsystems that must be integrated through information exchange to maximize efficiency.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2329398" y="9017983"/>
            <a:ext cx="4899948" cy="3344214"/>
          </a:xfrm>
          <a:custGeom>
            <a:avLst/>
            <a:gdLst/>
            <a:ahLst/>
            <a:cxnLst/>
            <a:rect r="r" b="b" t="t" l="l"/>
            <a:pathLst>
              <a:path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47044" y="9882374"/>
            <a:ext cx="3296956" cy="809253"/>
          </a:xfrm>
          <a:custGeom>
            <a:avLst/>
            <a:gdLst/>
            <a:ahLst/>
            <a:cxnLst/>
            <a:rect r="r" b="b" t="t" l="l"/>
            <a:pathLst>
              <a:path h="809253" w="3296956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94772" y="9017983"/>
            <a:ext cx="4427843" cy="3481392"/>
          </a:xfrm>
          <a:custGeom>
            <a:avLst/>
            <a:gdLst/>
            <a:ahLst/>
            <a:cxnLst/>
            <a:rect r="r" b="b" t="t" l="l"/>
            <a:pathLst>
              <a:path h="3481392" w="4427843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-763398" y="-1534296"/>
            <a:ext cx="4899948" cy="3068592"/>
          </a:xfrm>
          <a:custGeom>
            <a:avLst/>
            <a:gdLst/>
            <a:ahLst/>
            <a:cxnLst/>
            <a:rect r="r" b="b" t="t" l="l"/>
            <a:pathLst>
              <a:path h="3068592" w="4899948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2801533" y="-3053980"/>
            <a:ext cx="4292424" cy="3870986"/>
          </a:xfrm>
          <a:custGeom>
            <a:avLst/>
            <a:gdLst/>
            <a:ahLst/>
            <a:cxnLst/>
            <a:rect r="r" b="b" t="t" l="l"/>
            <a:pathLst>
              <a:path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0138935" y="9258300"/>
            <a:ext cx="4076270" cy="2863579"/>
          </a:xfrm>
          <a:custGeom>
            <a:avLst/>
            <a:gdLst/>
            <a:ahLst/>
            <a:cxnLst/>
            <a:rect r="r" b="b" t="t" l="l"/>
            <a:pathLst>
              <a:path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7495522" y="-3297794"/>
            <a:ext cx="5493058" cy="4114800"/>
          </a:xfrm>
          <a:custGeom>
            <a:avLst/>
            <a:gdLst/>
            <a:ahLst/>
            <a:cxnLst/>
            <a:rect r="r" b="b" t="t" l="l"/>
            <a:pathLst>
              <a:path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4747568">
            <a:off x="-2972342" y="3665317"/>
            <a:ext cx="4896097" cy="2735694"/>
          </a:xfrm>
          <a:custGeom>
            <a:avLst/>
            <a:gdLst/>
            <a:ahLst/>
            <a:cxnLst/>
            <a:rect r="r" b="b" t="t" l="l"/>
            <a:pathLst>
              <a:path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4861154" y="-2102294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7494810" y="2371030"/>
            <a:ext cx="3575541" cy="3575541"/>
          </a:xfrm>
          <a:custGeom>
            <a:avLst/>
            <a:gdLst/>
            <a:ahLst/>
            <a:cxnLst/>
            <a:rect r="r" b="b" t="t" l="l"/>
            <a:pathLst>
              <a:path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570549" y="9496827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-5282649">
            <a:off x="16596506" y="6970869"/>
            <a:ext cx="3382987" cy="1154444"/>
          </a:xfrm>
          <a:custGeom>
            <a:avLst/>
            <a:gdLst/>
            <a:ahLst/>
            <a:cxnLst/>
            <a:rect r="r" b="b" t="t" l="l"/>
            <a:pathLst>
              <a:path h="1154444" w="3382987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17259300" y="-971659"/>
            <a:ext cx="3104522" cy="3342688"/>
          </a:xfrm>
          <a:custGeom>
            <a:avLst/>
            <a:gdLst/>
            <a:ahLst/>
            <a:cxnLst/>
            <a:rect r="r" b="b" t="t" l="l"/>
            <a:pathLst>
              <a:path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61827"/>
            <a:ext cx="5038071" cy="3559266"/>
            <a:chOff x="0" y="0"/>
            <a:chExt cx="1048738" cy="7409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5370657"/>
            <a:ext cx="5038071" cy="3559266"/>
            <a:chOff x="0" y="0"/>
            <a:chExt cx="1048738" cy="74090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692531" y="1261827"/>
            <a:ext cx="5038071" cy="3559266"/>
            <a:chOff x="0" y="0"/>
            <a:chExt cx="1048738" cy="7409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692531" y="5370657"/>
            <a:ext cx="5038071" cy="3559266"/>
            <a:chOff x="0" y="0"/>
            <a:chExt cx="1048738" cy="74090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1261827"/>
            <a:ext cx="5038071" cy="668736"/>
            <a:chOff x="0" y="0"/>
            <a:chExt cx="1048738" cy="13920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8700" y="5370657"/>
            <a:ext cx="5038071" cy="668736"/>
            <a:chOff x="0" y="0"/>
            <a:chExt cx="1048738" cy="13920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692531" y="1261827"/>
            <a:ext cx="5038071" cy="668736"/>
            <a:chOff x="0" y="0"/>
            <a:chExt cx="1048738" cy="13920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692531" y="5370657"/>
            <a:ext cx="5038071" cy="668736"/>
            <a:chOff x="0" y="0"/>
            <a:chExt cx="1048738" cy="13920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2205533" y="1820230"/>
            <a:ext cx="3032484" cy="6646539"/>
          </a:xfrm>
          <a:custGeom>
            <a:avLst/>
            <a:gdLst/>
            <a:ahLst/>
            <a:cxnLst/>
            <a:rect r="r" b="b" t="t" l="l"/>
            <a:pathLst>
              <a:path h="6646539" w="3032484">
                <a:moveTo>
                  <a:pt x="0" y="0"/>
                </a:moveTo>
                <a:lnTo>
                  <a:pt x="3032483" y="0"/>
                </a:lnTo>
                <a:lnTo>
                  <a:pt x="3032483" y="6646540"/>
                </a:lnTo>
                <a:lnTo>
                  <a:pt x="0" y="664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345712" y="1452532"/>
            <a:ext cx="3739422" cy="342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b="true" sz="2332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Availability: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062826" y="1452532"/>
            <a:ext cx="3739422" cy="342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b="true" sz="2332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Quality: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45712" y="5554049"/>
            <a:ext cx="4137951" cy="342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b="true" sz="2332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Quantity: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062826" y="5554049"/>
            <a:ext cx="3558025" cy="342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b="true" sz="2332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Timeliness: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345712" y="2381812"/>
            <a:ext cx="4137951" cy="1652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Acc</a:t>
            </a: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urate and relevant information must be readily available for sound decision-making.</a:t>
            </a:r>
          </a:p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Insufficient or irrelevant data can lead to unpredictable outcomes.</a:t>
            </a:r>
          </a:p>
          <a:p>
            <a:pPr algn="l" marL="0" indent="0" lvl="0">
              <a:lnSpc>
                <a:spcPts val="2564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7062826" y="2381812"/>
            <a:ext cx="4137951" cy="159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</a:t>
            </a: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 accuracy and reliability of information directly impact decision-making.</a:t>
            </a:r>
          </a:p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High-quality data ensures trustworthy and precise judgments.</a:t>
            </a:r>
          </a:p>
          <a:p>
            <a:pPr algn="l" marL="0" indent="0" lvl="0">
              <a:lnSpc>
                <a:spcPts val="2160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7062826" y="6487068"/>
            <a:ext cx="4137951" cy="186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</a:t>
            </a: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ormation must be accessible when needed to avoid delays in decision-making.</a:t>
            </a:r>
          </a:p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Timely data delivery ensures opportunities are not missed, and decisions are made efficiently.</a:t>
            </a:r>
          </a:p>
          <a:p>
            <a:pPr algn="l" marL="0" indent="0" lvl="0">
              <a:lnSpc>
                <a:spcPts val="2160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1345712" y="6487068"/>
            <a:ext cx="4137951" cy="159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oo much information can overwhelm decision-makers, while too little may leave out key details.</a:t>
            </a:r>
          </a:p>
          <a:p>
            <a:pPr algn="l" marL="345441" indent="-172721" lvl="1">
              <a:lnSpc>
                <a:spcPts val="2160"/>
              </a:lnSpc>
              <a:spcBef>
                <a:spcPct val="0"/>
              </a:spcBef>
              <a:buFont typeface="Arial"/>
              <a:buChar char="•"/>
            </a:pPr>
            <a:r>
              <a:rPr lang="en-US" sz="1600" spc="96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Balance is essential for effective processing of information.</a:t>
            </a:r>
          </a:p>
          <a:p>
            <a:pPr algn="l" marL="0" indent="0" lvl="0">
              <a:lnSpc>
                <a:spcPts val="2160"/>
              </a:lnSpc>
              <a:spcBef>
                <a:spcPct val="0"/>
              </a:spcBef>
            </a:pPr>
          </a:p>
        </p:txBody>
      </p:sp>
      <p:sp>
        <p:nvSpPr>
          <p:cNvPr name="Freeform 36" id="36"/>
          <p:cNvSpPr/>
          <p:nvPr/>
        </p:nvSpPr>
        <p:spPr>
          <a:xfrm flipH="false" flipV="false" rot="-10800000">
            <a:off x="14827993" y="-1392447"/>
            <a:ext cx="4017146" cy="3158481"/>
          </a:xfrm>
          <a:custGeom>
            <a:avLst/>
            <a:gdLst/>
            <a:ahLst/>
            <a:cxnLst/>
            <a:rect r="r" b="b" t="t" l="l"/>
            <a:pathLst>
              <a:path h="3158481" w="4017146">
                <a:moveTo>
                  <a:pt x="0" y="0"/>
                </a:moveTo>
                <a:lnTo>
                  <a:pt x="4017147" y="0"/>
                </a:lnTo>
                <a:lnTo>
                  <a:pt x="4017147" y="3158481"/>
                </a:lnTo>
                <a:lnTo>
                  <a:pt x="0" y="31584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4580296" y="-1616873"/>
            <a:ext cx="4224468" cy="2645573"/>
          </a:xfrm>
          <a:custGeom>
            <a:avLst/>
            <a:gdLst/>
            <a:ahLst/>
            <a:cxnLst/>
            <a:rect r="r" b="b" t="t" l="l"/>
            <a:pathLst>
              <a:path h="2645573" w="4224468">
                <a:moveTo>
                  <a:pt x="0" y="0"/>
                </a:moveTo>
                <a:lnTo>
                  <a:pt x="4224469" y="0"/>
                </a:lnTo>
                <a:lnTo>
                  <a:pt x="4224469" y="2645573"/>
                </a:lnTo>
                <a:lnTo>
                  <a:pt x="0" y="264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8" id="38"/>
          <p:cNvSpPr/>
          <p:nvPr/>
        </p:nvSpPr>
        <p:spPr>
          <a:xfrm flipH="false" flipV="false" rot="0">
            <a:off x="8285780" y="9560661"/>
            <a:ext cx="3169280" cy="2226419"/>
          </a:xfrm>
          <a:custGeom>
            <a:avLst/>
            <a:gdLst/>
            <a:ahLst/>
            <a:cxnLst/>
            <a:rect r="r" b="b" t="t" l="l"/>
            <a:pathLst>
              <a:path h="2226419" w="3169280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9" id="39"/>
          <p:cNvSpPr/>
          <p:nvPr/>
        </p:nvSpPr>
        <p:spPr>
          <a:xfrm flipH="false" flipV="false" rot="-5400000">
            <a:off x="12134412" y="9245030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0" id="40"/>
          <p:cNvSpPr/>
          <p:nvPr/>
        </p:nvSpPr>
        <p:spPr>
          <a:xfrm flipH="false" flipV="false" rot="0">
            <a:off x="-1558320" y="9093737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1" id="41"/>
          <p:cNvSpPr/>
          <p:nvPr/>
        </p:nvSpPr>
        <p:spPr>
          <a:xfrm flipH="false" flipV="false" rot="0">
            <a:off x="17259300" y="7433853"/>
            <a:ext cx="1794966" cy="1932669"/>
          </a:xfrm>
          <a:custGeom>
            <a:avLst/>
            <a:gdLst/>
            <a:ahLst/>
            <a:cxnLst/>
            <a:rect r="r" b="b" t="t" l="l"/>
            <a:pathLst>
              <a:path h="1932669" w="1794966">
                <a:moveTo>
                  <a:pt x="0" y="0"/>
                </a:moveTo>
                <a:lnTo>
                  <a:pt x="1794966" y="0"/>
                </a:lnTo>
                <a:lnTo>
                  <a:pt x="1794966" y="1932669"/>
                </a:lnTo>
                <a:lnTo>
                  <a:pt x="0" y="19326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2" id="42"/>
          <p:cNvSpPr/>
          <p:nvPr/>
        </p:nvSpPr>
        <p:spPr>
          <a:xfrm flipH="false" flipV="false" rot="0">
            <a:off x="-744232" y="460501"/>
            <a:ext cx="1488463" cy="1602652"/>
          </a:xfrm>
          <a:custGeom>
            <a:avLst/>
            <a:gdLst/>
            <a:ahLst/>
            <a:cxnLst/>
            <a:rect r="r" b="b" t="t" l="l"/>
            <a:pathLst>
              <a:path h="1602652" w="1488463">
                <a:moveTo>
                  <a:pt x="0" y="0"/>
                </a:moveTo>
                <a:lnTo>
                  <a:pt x="1488464" y="0"/>
                </a:lnTo>
                <a:lnTo>
                  <a:pt x="1488464" y="1602652"/>
                </a:lnTo>
                <a:lnTo>
                  <a:pt x="0" y="16026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3" id="43"/>
          <p:cNvSpPr txBox="true"/>
          <p:nvPr/>
        </p:nvSpPr>
        <p:spPr>
          <a:xfrm rot="-5400000">
            <a:off x="12238134" y="3815321"/>
            <a:ext cx="9273469" cy="2563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6"/>
              </a:lnSpc>
            </a:pPr>
            <a:r>
              <a:rPr lang="en-US" sz="5141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Factors Affecting Management Information System (MIS)</a:t>
            </a:r>
          </a:p>
          <a:p>
            <a:pPr algn="ctr">
              <a:lnSpc>
                <a:spcPts val="4986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19907" y="1950456"/>
            <a:ext cx="4208573" cy="4247184"/>
          </a:xfrm>
          <a:custGeom>
            <a:avLst/>
            <a:gdLst/>
            <a:ahLst/>
            <a:cxnLst/>
            <a:rect r="r" b="b" t="t" l="l"/>
            <a:pathLst>
              <a:path h="4247184" w="4208573">
                <a:moveTo>
                  <a:pt x="0" y="0"/>
                </a:moveTo>
                <a:lnTo>
                  <a:pt x="4208573" y="0"/>
                </a:lnTo>
                <a:lnTo>
                  <a:pt x="4208573" y="4247184"/>
                </a:lnTo>
                <a:lnTo>
                  <a:pt x="0" y="42471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256115" y="2639048"/>
            <a:ext cx="7181225" cy="5008904"/>
          </a:xfrm>
          <a:custGeom>
            <a:avLst/>
            <a:gdLst/>
            <a:ahLst/>
            <a:cxnLst/>
            <a:rect r="r" b="b" t="t" l="l"/>
            <a:pathLst>
              <a:path h="5008904" w="7181225">
                <a:moveTo>
                  <a:pt x="0" y="0"/>
                </a:moveTo>
                <a:lnTo>
                  <a:pt x="7181225" y="0"/>
                </a:lnTo>
                <a:lnTo>
                  <a:pt x="7181225" y="5008904"/>
                </a:lnTo>
                <a:lnTo>
                  <a:pt x="0" y="50089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81996" y="904611"/>
            <a:ext cx="16408640" cy="228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Importance of Management Information System (MIS)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1996" y="3712845"/>
            <a:ext cx="8704064" cy="5545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99" i="true" spc="149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C</a:t>
            </a:r>
            <a:r>
              <a:rPr lang="en-US" b="true" sz="2499" i="true" spc="149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omplexity of Business Operations: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As business environments become more dynamic and complex, MIS helps managers easily oversee and understand company processes.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99" i="true" spc="149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Business Unit Size: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Large-scale business units are harder to manage manually. MIS aids in solving operational issues by providing data-driven insights.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99" i="true" spc="149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Modifications to the Economic Structure: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Changes in economic factors (interest rates, GNP, unemployment rates) impact business operations. MIS helps managers gather relevant data to make informed decisions.</a:t>
            </a:r>
          </a:p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5366970"/>
            <a:ext cx="5587239" cy="2662922"/>
            <a:chOff x="0" y="0"/>
            <a:chExt cx="2065940" cy="984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47512" y="3588783"/>
            <a:ext cx="7181225" cy="5008904"/>
          </a:xfrm>
          <a:custGeom>
            <a:avLst/>
            <a:gdLst/>
            <a:ahLst/>
            <a:cxnLst/>
            <a:rect r="r" b="b" t="t" l="l"/>
            <a:pathLst>
              <a:path h="5008904" w="7181225">
                <a:moveTo>
                  <a:pt x="7181225" y="0"/>
                </a:moveTo>
                <a:lnTo>
                  <a:pt x="0" y="0"/>
                </a:lnTo>
                <a:lnTo>
                  <a:pt x="0" y="5008905"/>
                </a:lnTo>
                <a:lnTo>
                  <a:pt x="7181225" y="5008905"/>
                </a:lnTo>
                <a:lnTo>
                  <a:pt x="718122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32030" y="626352"/>
            <a:ext cx="14174396" cy="296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24"/>
              </a:lnSpc>
            </a:pPr>
            <a:r>
              <a:rPr lang="en-US" sz="7859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Importance of Management Information System (MIS)</a:t>
            </a:r>
          </a:p>
          <a:p>
            <a:pPr algn="l">
              <a:lnSpc>
                <a:spcPts val="7624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992708" y="2990095"/>
            <a:ext cx="9713295" cy="6783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44223" indent="-272112" lvl="1">
              <a:lnSpc>
                <a:spcPts val="340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520" i="true" spc="15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T</a:t>
            </a:r>
            <a:r>
              <a:rPr lang="en-US" b="true" sz="2520" i="true" spc="15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echnological Changes:</a:t>
            </a:r>
          </a:p>
          <a:p>
            <a:pPr algn="l" marL="501045" indent="-250522" lvl="1">
              <a:lnSpc>
                <a:spcPts val="3132"/>
              </a:lnSpc>
              <a:spcBef>
                <a:spcPct val="0"/>
              </a:spcBef>
              <a:buFont typeface="Arial"/>
              <a:buChar char="•"/>
            </a:pPr>
            <a:r>
              <a:rPr lang="en-US" sz="2320" spc="13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Evolving technology presents challenges, and MIS helps management address and adapt to these changes efficiently.</a:t>
            </a:r>
          </a:p>
          <a:p>
            <a:pPr algn="l" marL="544223" indent="-272112" lvl="1">
              <a:lnSpc>
                <a:spcPts val="340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520" i="true" spc="15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Social Changes:</a:t>
            </a:r>
          </a:p>
          <a:p>
            <a:pPr algn="l" marL="501045" indent="-250522" lvl="1">
              <a:lnSpc>
                <a:spcPts val="3132"/>
              </a:lnSpc>
              <a:spcBef>
                <a:spcPct val="0"/>
              </a:spcBef>
              <a:buFont typeface="Arial"/>
              <a:buChar char="•"/>
            </a:pPr>
            <a:r>
              <a:rPr lang="en-US" sz="2320" spc="13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As social factors like education levels and consumer preferences change, MIS ensures businesses stay updated and can respond quickly.</a:t>
            </a:r>
          </a:p>
          <a:p>
            <a:pPr algn="l" marL="544223" indent="-272112" lvl="1">
              <a:lnSpc>
                <a:spcPts val="340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520" i="true" spc="15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Training Requirements:</a:t>
            </a:r>
          </a:p>
          <a:p>
            <a:pPr algn="l" marL="501045" indent="-250522" lvl="1">
              <a:lnSpc>
                <a:spcPts val="3132"/>
              </a:lnSpc>
              <a:spcBef>
                <a:spcPct val="0"/>
              </a:spcBef>
              <a:buFont typeface="Arial"/>
              <a:buChar char="•"/>
            </a:pPr>
            <a:r>
              <a:rPr lang="en-US" sz="2320" spc="13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MIS monitors unit performance, identifies poor performers, and helps determine training needs to improve efficiency and meet organizational goals.</a:t>
            </a:r>
          </a:p>
          <a:p>
            <a:pPr algn="l" marL="544223" indent="-272112" lvl="1">
              <a:lnSpc>
                <a:spcPts val="340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520" i="true" spc="151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Widespread Use of Computers:</a:t>
            </a:r>
          </a:p>
          <a:p>
            <a:pPr algn="l" marL="501045" indent="-250522" lvl="1">
              <a:lnSpc>
                <a:spcPts val="3132"/>
              </a:lnSpc>
              <a:spcBef>
                <a:spcPct val="0"/>
              </a:spcBef>
              <a:buFont typeface="Arial"/>
              <a:buChar char="•"/>
            </a:pPr>
            <a:r>
              <a:rPr lang="en-US" sz="2320" spc="139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extensive use of computers makes data handling easier and more cost-effective, allowing for better management of information.</a:t>
            </a:r>
          </a:p>
          <a:p>
            <a:pPr algn="l" marL="0" indent="0" lvl="0">
              <a:lnSpc>
                <a:spcPts val="313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699447"/>
            <a:ext cx="15420459" cy="228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b="true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Prerequisites for Designing an Effective MIS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50162" y="3406140"/>
            <a:ext cx="7707571" cy="6242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  <a:spcBef>
                <a:spcPct val="0"/>
              </a:spcBef>
            </a:pPr>
            <a:r>
              <a:rPr lang="en-US" b="true" sz="2299" i="true" spc="137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</a:t>
            </a: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etermine Information Needs: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Top management must identify, define, and describe the categories of information required by decision-makers.</a:t>
            </a:r>
          </a:p>
          <a:p>
            <a:pPr algn="l">
              <a:lnSpc>
                <a:spcPts val="3104"/>
              </a:lnSpc>
              <a:spcBef>
                <a:spcPct val="0"/>
              </a:spcBef>
            </a:pP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Information Structure: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structure of the information should be pre-determined to ensure timely delivery.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Internal Information Flow: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Recognize and resolve issues related to internal information flow to prevent delivery of poor information.</a:t>
            </a:r>
          </a:p>
          <a:p>
            <a:pPr algn="l">
              <a:lnSpc>
                <a:spcPts val="3104"/>
              </a:lnSpc>
              <a:spcBef>
                <a:spcPct val="0"/>
              </a:spcBef>
            </a:pP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Source of Information: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Clearly define the sources of information and communicate them to the individuals responsible for data collection.</a:t>
            </a:r>
          </a:p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353489" y="8540136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-674156" y="-1072630"/>
            <a:ext cx="4899948" cy="3068592"/>
          </a:xfrm>
          <a:custGeom>
            <a:avLst/>
            <a:gdLst/>
            <a:ahLst/>
            <a:cxnLst/>
            <a:rect r="r" b="b" t="t" l="l"/>
            <a:pathLst>
              <a:path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9144000" y="9258300"/>
            <a:ext cx="4076270" cy="2863579"/>
          </a:xfrm>
          <a:custGeom>
            <a:avLst/>
            <a:gdLst/>
            <a:ahLst/>
            <a:cxnLst/>
            <a:rect r="r" b="b" t="t" l="l"/>
            <a:pathLst>
              <a:path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5003948" y="-1890601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-5282649">
            <a:off x="16004285" y="265374"/>
            <a:ext cx="4017207" cy="1370872"/>
          </a:xfrm>
          <a:custGeom>
            <a:avLst/>
            <a:gdLst/>
            <a:ahLst/>
            <a:cxnLst/>
            <a:rect r="r" b="b" t="t" l="l"/>
            <a:pathLst>
              <a:path h="1370872" w="4017207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6579821" y="3706300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69"/>
                </a:lnTo>
                <a:lnTo>
                  <a:pt x="0" y="36185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9551729" y="3406140"/>
            <a:ext cx="7707571" cy="5852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b="true" sz="2299" i="true" spc="137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Long-Term Strategy:</a:t>
            </a:r>
          </a:p>
          <a:p>
            <a:pPr algn="l" marL="496567" indent="-248284" lvl="1">
              <a:lnSpc>
                <a:spcPts val="3104"/>
              </a:lnSpc>
              <a:buFont typeface="Arial"/>
              <a:buChar char="•"/>
            </a:pPr>
            <a:r>
              <a:rPr lang="en-US" sz="2299" spc="13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MIS should provide alternatives to long-term strategies by considering environmental factors.</a:t>
            </a:r>
          </a:p>
          <a:p>
            <a:pPr algn="l">
              <a:lnSpc>
                <a:spcPts val="3104"/>
              </a:lnSpc>
            </a:pPr>
            <a:r>
              <a:rPr lang="en-US" b="true" sz="2299" i="true" spc="137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Ideal Design Selection:</a:t>
            </a:r>
          </a:p>
          <a:p>
            <a:pPr algn="l" marL="496567" indent="-248284" lvl="1">
              <a:lnSpc>
                <a:spcPts val="3104"/>
              </a:lnSpc>
              <a:buFont typeface="Arial"/>
              <a:buChar char="•"/>
            </a:pPr>
            <a:r>
              <a:rPr lang="en-US" sz="2299" spc="13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Management should choose an MIS design considering cost, feasibility, adaptability, and implementability.</a:t>
            </a:r>
          </a:p>
          <a:p>
            <a:pPr algn="l">
              <a:lnSpc>
                <a:spcPts val="3104"/>
              </a:lnSpc>
            </a:pPr>
            <a:r>
              <a:rPr lang="en-US" b="true" sz="2299" i="true" spc="137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Creativity and Foresight:</a:t>
            </a:r>
          </a:p>
          <a:p>
            <a:pPr algn="l" marL="496567" indent="-248284" lvl="1">
              <a:lnSpc>
                <a:spcPts val="3104"/>
              </a:lnSpc>
              <a:buFont typeface="Arial"/>
              <a:buChar char="•"/>
            </a:pPr>
            <a:r>
              <a:rPr lang="en-US" sz="2299" spc="13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Engage individuals with creativity and foresight for designing an efficient MIS.</a:t>
            </a:r>
          </a:p>
          <a:p>
            <a:pPr algn="l" marL="496567" indent="-248284" lvl="1">
              <a:lnSpc>
                <a:spcPts val="3104"/>
              </a:lnSpc>
              <a:buFont typeface="Arial"/>
              <a:buChar char="•"/>
            </a:pPr>
            <a:r>
              <a:rPr lang="en-US" sz="2299" spc="13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Alignment with Organizational Needs:</a:t>
            </a:r>
          </a:p>
          <a:p>
            <a:pPr algn="l" marL="496567" indent="-248284" lvl="1">
              <a:lnSpc>
                <a:spcPts val="3104"/>
              </a:lnSpc>
              <a:buFont typeface="Arial"/>
              <a:buChar char="•"/>
            </a:pPr>
            <a:r>
              <a:rPr lang="en-US" sz="2299" spc="13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MIS should align with the organization’s goals, demands, and environment.</a:t>
            </a:r>
          </a:p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72906" y="-2364815"/>
            <a:ext cx="4980952" cy="3731186"/>
          </a:xfrm>
          <a:custGeom>
            <a:avLst/>
            <a:gdLst/>
            <a:ahLst/>
            <a:cxnLst/>
            <a:rect r="r" b="b" t="t" l="l"/>
            <a:pathLst>
              <a:path h="3731186" w="4980952">
                <a:moveTo>
                  <a:pt x="0" y="0"/>
                </a:moveTo>
                <a:lnTo>
                  <a:pt x="4980951" y="0"/>
                </a:lnTo>
                <a:lnTo>
                  <a:pt x="4980951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86972"/>
            <a:ext cx="17065249" cy="159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1"/>
              </a:lnSpc>
            </a:pPr>
            <a:r>
              <a:rPr lang="en-US" b="true" sz="63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Design Principles of a Management Information System (MIS)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61239" y="1680696"/>
            <a:ext cx="6998061" cy="2561528"/>
            <a:chOff x="0" y="0"/>
            <a:chExt cx="2342659" cy="857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77422" y="2534736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04.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61239" y="4613698"/>
            <a:ext cx="6998061" cy="2561528"/>
            <a:chOff x="0" y="0"/>
            <a:chExt cx="2342659" cy="8574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61239" y="7551396"/>
            <a:ext cx="6998061" cy="2561528"/>
            <a:chOff x="0" y="0"/>
            <a:chExt cx="2342659" cy="85749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777422" y="5469134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05.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77422" y="8405436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06.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504658" y="2231845"/>
            <a:ext cx="4132127" cy="1823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  <a:r>
              <a:rPr lang="en-US" sz="1800" spc="2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</a:t>
            </a: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etermine Decentralized Organization Needs:</a:t>
            </a:r>
          </a:p>
          <a:p>
            <a:pPr algn="just" marL="388620" indent="-194310" lvl="1">
              <a:lnSpc>
                <a:spcPts val="243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Address the unique requirements of decentralized departments to avoid duplication of effort.</a:t>
            </a:r>
          </a:p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2508775" y="5114925"/>
            <a:ext cx="4132127" cy="1823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  <a:r>
              <a:rPr lang="en-US" sz="1800" spc="2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ondensed Information:</a:t>
            </a:r>
          </a:p>
          <a:p>
            <a:pPr algn="just" marL="388620" indent="-194310" lvl="1">
              <a:lnSpc>
                <a:spcPts val="243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Provide data in a way that enables decision-making without further interpretation, saving time and effort.</a:t>
            </a:r>
          </a:p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2508775" y="8289651"/>
            <a:ext cx="4132127" cy="1518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  <a:r>
              <a:rPr lang="en-US" sz="1800" spc="2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Fl</a:t>
            </a: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exibility:</a:t>
            </a:r>
          </a:p>
          <a:p>
            <a:pPr algn="just" marL="388620" indent="-194310" lvl="1">
              <a:lnSpc>
                <a:spcPts val="243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 the system is adaptable and can be updated as organizational needs evolve.</a:t>
            </a:r>
          </a:p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-848571" y="8919661"/>
            <a:ext cx="3870946" cy="950141"/>
          </a:xfrm>
          <a:custGeom>
            <a:avLst/>
            <a:gdLst/>
            <a:ahLst/>
            <a:cxnLst/>
            <a:rect r="r" b="b" t="t" l="l"/>
            <a:pathLst>
              <a:path h="950141" w="3870946">
                <a:moveTo>
                  <a:pt x="0" y="0"/>
                </a:moveTo>
                <a:lnTo>
                  <a:pt x="3870946" y="0"/>
                </a:lnTo>
                <a:lnTo>
                  <a:pt x="3870946" y="950141"/>
                </a:lnTo>
                <a:lnTo>
                  <a:pt x="0" y="9501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431074" y="8919661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19" y="0"/>
                </a:lnTo>
                <a:lnTo>
                  <a:pt x="2587019" y="2386525"/>
                </a:lnTo>
                <a:lnTo>
                  <a:pt x="0" y="2386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-848571" y="-744412"/>
            <a:ext cx="2597326" cy="2796583"/>
          </a:xfrm>
          <a:custGeom>
            <a:avLst/>
            <a:gdLst/>
            <a:ahLst/>
            <a:cxnLst/>
            <a:rect r="r" b="b" t="t" l="l"/>
            <a:pathLst>
              <a:path h="2796583" w="2597326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3" id="23"/>
          <p:cNvGrpSpPr/>
          <p:nvPr/>
        </p:nvGrpSpPr>
        <p:grpSpPr>
          <a:xfrm rot="0">
            <a:off x="1225553" y="1680696"/>
            <a:ext cx="6998061" cy="2561528"/>
            <a:chOff x="0" y="0"/>
            <a:chExt cx="2342659" cy="85749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741737" y="2534736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01.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20689" y="2033121"/>
            <a:ext cx="4132127" cy="1986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95"/>
              </a:lnSpc>
              <a:spcBef>
                <a:spcPct val="0"/>
              </a:spcBef>
            </a:pPr>
            <a:r>
              <a:rPr lang="en-US" sz="1700" spc="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lang="en-US" sz="1700" spc="2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omprehensive, Accurate, and Timely Data:</a:t>
            </a:r>
          </a:p>
          <a:p>
            <a:pPr algn="just" marL="367031" indent="-183515" lvl="1">
              <a:lnSpc>
                <a:spcPts val="2295"/>
              </a:lnSpc>
              <a:spcBef>
                <a:spcPct val="0"/>
              </a:spcBef>
              <a:buFont typeface="Arial"/>
              <a:buChar char="•"/>
            </a:pPr>
            <a:r>
              <a:rPr lang="en-US" sz="1700" spc="2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effective planning and decision-making by resolving issues related to inconsistent, incomplete, or erroneous data.</a:t>
            </a:r>
          </a:p>
          <a:p>
            <a:pPr algn="just" marL="0" indent="0" lvl="0">
              <a:lnSpc>
                <a:spcPts val="2295"/>
              </a:lnSpc>
              <a:spcBef>
                <a:spcPct val="0"/>
              </a:spcBef>
            </a:pPr>
          </a:p>
        </p:txBody>
      </p:sp>
      <p:grpSp>
        <p:nvGrpSpPr>
          <p:cNvPr name="Group 28" id="28"/>
          <p:cNvGrpSpPr/>
          <p:nvPr/>
        </p:nvGrpSpPr>
        <p:grpSpPr>
          <a:xfrm rot="0">
            <a:off x="1225553" y="4613698"/>
            <a:ext cx="6998061" cy="2561528"/>
            <a:chOff x="0" y="0"/>
            <a:chExt cx="2342659" cy="85749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741737" y="5467738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02.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468973" y="5164847"/>
            <a:ext cx="4132127" cy="1823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  <a:r>
              <a:rPr lang="en-US" sz="1800" spc="2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</a:t>
            </a: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entify and Quantify Interconnected Processes:</a:t>
            </a:r>
          </a:p>
          <a:p>
            <a:pPr algn="just" marL="388620" indent="-194310" lvl="1">
              <a:lnSpc>
                <a:spcPts val="243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Recognize relationships between processes like production and sales to predict future trends.</a:t>
            </a:r>
          </a:p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</a:p>
        </p:txBody>
      </p:sp>
      <p:grpSp>
        <p:nvGrpSpPr>
          <p:cNvPr name="Group 33" id="33"/>
          <p:cNvGrpSpPr/>
          <p:nvPr/>
        </p:nvGrpSpPr>
        <p:grpSpPr>
          <a:xfrm rot="0">
            <a:off x="1225553" y="7551396"/>
            <a:ext cx="6998061" cy="2561528"/>
            <a:chOff x="0" y="0"/>
            <a:chExt cx="2342659" cy="85749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342659" cy="857492"/>
            </a:xfrm>
            <a:custGeom>
              <a:avLst/>
              <a:gdLst/>
              <a:ahLst/>
              <a:cxnLst/>
              <a:rect r="r" b="b" t="t" l="l"/>
              <a:pathLst>
                <a:path h="857492" w="2342659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1741737" y="8405436"/>
            <a:ext cx="1578952" cy="10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03.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468973" y="8337276"/>
            <a:ext cx="4132127" cy="1518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  <a:r>
              <a:rPr lang="en-US" sz="1800" spc="2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Evaluat</a:t>
            </a: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 and Manage Performance:</a:t>
            </a:r>
          </a:p>
          <a:p>
            <a:pPr algn="just" marL="388620" indent="-194310" lvl="1">
              <a:lnSpc>
                <a:spcPts val="243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8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Express production data in monetary terms to evaluate costs and monitor performance.</a:t>
            </a:r>
          </a:p>
          <a:p>
            <a:pPr algn="just" marL="0" indent="0" lvl="0">
              <a:lnSpc>
                <a:spcPts val="243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7637058" y="3735287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4" id="4"/>
          <p:cNvSpPr/>
          <p:nvPr/>
        </p:nvSpPr>
        <p:spPr>
          <a:xfrm>
            <a:off x="-886757" y="5074942"/>
            <a:ext cx="20061513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3723735" y="4892472"/>
            <a:ext cx="502056" cy="50205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77672" y="4892472"/>
            <a:ext cx="502056" cy="50205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673717" y="4823914"/>
            <a:ext cx="502056" cy="502056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02683" y="4823914"/>
            <a:ext cx="502056" cy="50205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34958" y="1513287"/>
            <a:ext cx="16997939" cy="228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30"/>
              </a:lnSpc>
              <a:spcBef>
                <a:spcPct val="0"/>
              </a:spcBef>
            </a:pPr>
            <a:r>
              <a:rPr lang="en-US" b="true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Process of Management Information System (MIS)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4958" y="5648159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7483" y="5648159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4958" y="6447891"/>
            <a:ext cx="2646492" cy="218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Assembling:</a:t>
            </a:r>
          </a:p>
          <a:p>
            <a:pPr algn="l" marL="345439" indent="-172720" lvl="1">
              <a:lnSpc>
                <a:spcPts val="2495"/>
              </a:lnSpc>
              <a:buFont typeface="Arial"/>
              <a:buChar char="•"/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Gather and record information from clearly defined sources into multiple files.</a:t>
            </a:r>
          </a:p>
          <a:p>
            <a:pPr algn="l">
              <a:lnSpc>
                <a:spcPts val="249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3566297" y="6447891"/>
            <a:ext cx="2732862" cy="218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599" i="true" b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Processing:</a:t>
            </a:r>
          </a:p>
          <a:p>
            <a:pPr algn="l" marL="345439" indent="-172720" lvl="1">
              <a:lnSpc>
                <a:spcPts val="2495"/>
              </a:lnSpc>
              <a:buFont typeface="Arial"/>
              <a:buChar char="•"/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Summarize and edit gathered data, removing erroneous and irrelevant information.</a:t>
            </a:r>
          </a:p>
          <a:p>
            <a:pPr algn="l">
              <a:lnSpc>
                <a:spcPts val="2495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6568942" y="5660388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673717" y="6540906"/>
            <a:ext cx="2747991" cy="218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Analyz</a:t>
            </a: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ing:</a:t>
            </a:r>
          </a:p>
          <a:p>
            <a:pPr algn="l" marL="345439" indent="-172720" lvl="1">
              <a:lnSpc>
                <a:spcPts val="2495"/>
              </a:lnSpc>
              <a:buFont typeface="Arial"/>
              <a:buChar char="•"/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Utilize data analysis to compute percentages and ratios, providing useful insights for decision-making.</a:t>
            </a:r>
          </a:p>
          <a:p>
            <a:pPr algn="l">
              <a:lnSpc>
                <a:spcPts val="2495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9594940" y="5714078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02683" y="6648285"/>
            <a:ext cx="2646492" cy="2498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Inf</a:t>
            </a: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ormation Storage and Retrieval:</a:t>
            </a:r>
          </a:p>
          <a:p>
            <a:pPr algn="l" marL="345439" indent="-172720" lvl="1">
              <a:lnSpc>
                <a:spcPts val="2495"/>
              </a:lnSpc>
              <a:buFont typeface="Arial"/>
              <a:buChar char="•"/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Index, code, and file information for efficient storage, allowing for swift retrieval when needed.</a:t>
            </a:r>
          </a:p>
          <a:p>
            <a:pPr algn="l">
              <a:lnSpc>
                <a:spcPts val="2495"/>
              </a:lnSpc>
            </a:pP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-1573240" y="8893298"/>
            <a:ext cx="4051334" cy="2765036"/>
          </a:xfrm>
          <a:custGeom>
            <a:avLst/>
            <a:gdLst/>
            <a:ahLst/>
            <a:cxnLst/>
            <a:rect r="r" b="b" t="t" l="l"/>
            <a:pathLst>
              <a:path h="2765036" w="4051334">
                <a:moveTo>
                  <a:pt x="0" y="0"/>
                </a:moveTo>
                <a:lnTo>
                  <a:pt x="4051334" y="0"/>
                </a:lnTo>
                <a:lnTo>
                  <a:pt x="4051334" y="2765036"/>
                </a:lnTo>
                <a:lnTo>
                  <a:pt x="0" y="27650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5262955" y="8864586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69"/>
                </a:lnTo>
                <a:lnTo>
                  <a:pt x="0" y="36185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8" id="28"/>
          <p:cNvSpPr/>
          <p:nvPr/>
        </p:nvSpPr>
        <p:spPr>
          <a:xfrm flipH="false" flipV="false" rot="0">
            <a:off x="-674156" y="-1322787"/>
            <a:ext cx="4224468" cy="2645573"/>
          </a:xfrm>
          <a:custGeom>
            <a:avLst/>
            <a:gdLst/>
            <a:ahLst/>
            <a:cxnLst/>
            <a:rect r="r" b="b" t="t" l="l"/>
            <a:pathLst>
              <a:path h="2645573" w="4224468">
                <a:moveTo>
                  <a:pt x="0" y="0"/>
                </a:moveTo>
                <a:lnTo>
                  <a:pt x="4224468" y="0"/>
                </a:lnTo>
                <a:lnTo>
                  <a:pt x="4224468" y="2645574"/>
                </a:lnTo>
                <a:lnTo>
                  <a:pt x="0" y="26455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11101574" y="9560661"/>
            <a:ext cx="3169280" cy="2226419"/>
          </a:xfrm>
          <a:custGeom>
            <a:avLst/>
            <a:gdLst/>
            <a:ahLst/>
            <a:cxnLst/>
            <a:rect r="r" b="b" t="t" l="l"/>
            <a:pathLst>
              <a:path h="2226419" w="3169280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0" id="30"/>
          <p:cNvSpPr/>
          <p:nvPr/>
        </p:nvSpPr>
        <p:spPr>
          <a:xfrm flipH="false" flipV="false" rot="0">
            <a:off x="9653627" y="-3037933"/>
            <a:ext cx="5493058" cy="4114800"/>
          </a:xfrm>
          <a:custGeom>
            <a:avLst/>
            <a:gdLst/>
            <a:ahLst/>
            <a:cxnLst/>
            <a:rect r="r" b="b" t="t" l="l"/>
            <a:pathLst>
              <a:path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1" id="31"/>
          <p:cNvSpPr/>
          <p:nvPr/>
        </p:nvSpPr>
        <p:spPr>
          <a:xfrm flipH="false" flipV="false" rot="-5400000">
            <a:off x="4745771" y="-1877331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2" id="32"/>
          <p:cNvSpPr/>
          <p:nvPr/>
        </p:nvSpPr>
        <p:spPr>
          <a:xfrm flipH="false" flipV="false" rot="0">
            <a:off x="2932282" y="9271808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3" id="33"/>
          <p:cNvSpPr/>
          <p:nvPr/>
        </p:nvSpPr>
        <p:spPr>
          <a:xfrm flipH="false" flipV="false" rot="0">
            <a:off x="15262955" y="-1072630"/>
            <a:ext cx="1996345" cy="2149497"/>
          </a:xfrm>
          <a:custGeom>
            <a:avLst/>
            <a:gdLst/>
            <a:ahLst/>
            <a:cxnLst/>
            <a:rect r="r" b="b" t="t" l="l"/>
            <a:pathLst>
              <a:path h="2149497" w="1996345">
                <a:moveTo>
                  <a:pt x="0" y="0"/>
                </a:moveTo>
                <a:lnTo>
                  <a:pt x="1996345" y="0"/>
                </a:lnTo>
                <a:lnTo>
                  <a:pt x="1996345" y="2149497"/>
                </a:lnTo>
                <a:lnTo>
                  <a:pt x="0" y="21494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4" id="34"/>
          <p:cNvGrpSpPr/>
          <p:nvPr/>
        </p:nvGrpSpPr>
        <p:grpSpPr>
          <a:xfrm rot="0">
            <a:off x="12686214" y="4892472"/>
            <a:ext cx="502056" cy="502056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12686214" y="5714078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686214" y="6568910"/>
            <a:ext cx="2646492" cy="2498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E</a:t>
            </a: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valuati</a:t>
            </a: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on:</a:t>
            </a:r>
          </a:p>
          <a:p>
            <a:pPr algn="l" marL="345439" indent="-172720" lvl="1">
              <a:lnSpc>
                <a:spcPts val="2495"/>
              </a:lnSpc>
              <a:buFont typeface="Arial"/>
              <a:buChar char="•"/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Assess the correctness, precision, and relevance of information to ensure it meets decision-making requirements.</a:t>
            </a:r>
          </a:p>
          <a:p>
            <a:pPr algn="l">
              <a:lnSpc>
                <a:spcPts val="2495"/>
              </a:lnSpc>
            </a:pPr>
          </a:p>
        </p:txBody>
      </p:sp>
      <p:sp>
        <p:nvSpPr>
          <p:cNvPr name="AutoShape 39" id="39"/>
          <p:cNvSpPr/>
          <p:nvPr/>
        </p:nvSpPr>
        <p:spPr>
          <a:xfrm>
            <a:off x="2058204" y="5090201"/>
            <a:ext cx="20061513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0" id="40"/>
          <p:cNvGrpSpPr/>
          <p:nvPr/>
        </p:nvGrpSpPr>
        <p:grpSpPr>
          <a:xfrm rot="0">
            <a:off x="15769545" y="4892472"/>
            <a:ext cx="502056" cy="502056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26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15550287" y="5648159"/>
            <a:ext cx="219732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06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5631175" y="6584169"/>
            <a:ext cx="2646492" cy="218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Diss</a:t>
            </a: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emination:</a:t>
            </a:r>
          </a:p>
          <a:p>
            <a:pPr algn="l" marL="345439" indent="-172720" lvl="1">
              <a:lnSpc>
                <a:spcPts val="2495"/>
              </a:lnSpc>
              <a:buFont typeface="Arial"/>
              <a:buChar char="•"/>
            </a:pPr>
            <a:r>
              <a:rPr lang="en-US" b="true" sz="1599" i="tru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Deliver the necessary data to decision-makers in the appropriate format and at the right time.</a:t>
            </a:r>
          </a:p>
          <a:p>
            <a:pPr algn="l">
              <a:lnSpc>
                <a:spcPts val="2495"/>
              </a:lnSpc>
            </a:pPr>
          </a:p>
        </p:txBody>
      </p:sp>
      <p:sp>
        <p:nvSpPr>
          <p:cNvPr name="Freeform 45" id="45"/>
          <p:cNvSpPr/>
          <p:nvPr/>
        </p:nvSpPr>
        <p:spPr>
          <a:xfrm flipH="false" flipV="false" rot="-5400000">
            <a:off x="16117731" y="1986441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2" y="0"/>
                </a:lnTo>
                <a:lnTo>
                  <a:pt x="2892762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6" id="46"/>
          <p:cNvSpPr/>
          <p:nvPr/>
        </p:nvSpPr>
        <p:spPr>
          <a:xfrm flipH="false" flipV="false" rot="-5400000">
            <a:off x="-1126274" y="7433648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61827"/>
            <a:ext cx="5038071" cy="3559266"/>
            <a:chOff x="0" y="0"/>
            <a:chExt cx="1048738" cy="7409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5370657"/>
            <a:ext cx="5038071" cy="3559266"/>
            <a:chOff x="0" y="0"/>
            <a:chExt cx="1048738" cy="74090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692531" y="1261827"/>
            <a:ext cx="5038071" cy="3559266"/>
            <a:chOff x="0" y="0"/>
            <a:chExt cx="1048738" cy="7409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692531" y="5370657"/>
            <a:ext cx="5038071" cy="3559266"/>
            <a:chOff x="0" y="0"/>
            <a:chExt cx="1048738" cy="74090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1261827"/>
            <a:ext cx="5038071" cy="668736"/>
            <a:chOff x="0" y="0"/>
            <a:chExt cx="1048738" cy="13920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8700" y="5370657"/>
            <a:ext cx="5038071" cy="668736"/>
            <a:chOff x="0" y="0"/>
            <a:chExt cx="1048738" cy="13920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692531" y="1261827"/>
            <a:ext cx="5038071" cy="668736"/>
            <a:chOff x="0" y="0"/>
            <a:chExt cx="1048738" cy="13920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692531" y="5370657"/>
            <a:ext cx="5038071" cy="668736"/>
            <a:chOff x="0" y="0"/>
            <a:chExt cx="1048738" cy="13920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345712" y="1452532"/>
            <a:ext cx="3739422" cy="31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Aids in Planning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062826" y="1452532"/>
            <a:ext cx="3739422" cy="31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Lessen Information Overload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45712" y="5554049"/>
            <a:ext cx="4137951" cy="31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Simplifies Control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62826" y="5554049"/>
            <a:ext cx="3558025" cy="31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Aids in Coordination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45712" y="2381812"/>
            <a:ext cx="4137951" cy="128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4"/>
              </a:lnSpc>
              <a:spcBef>
                <a:spcPct val="0"/>
              </a:spcBef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Provides accurate, timely, and trustworthy information, simplifying the planning process for executives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062826" y="2381812"/>
            <a:ext cx="4137951" cy="1611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4"/>
              </a:lnSpc>
              <a:spcBef>
                <a:spcPct val="0"/>
              </a:spcBef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Separates relevant from irrelevant data, reducing confusion and allowing managers to focus on critical information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062826" y="6487068"/>
            <a:ext cx="4137951" cy="1611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4"/>
              </a:lnSpc>
              <a:spcBef>
                <a:spcPct val="0"/>
              </a:spcBef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Enhances coordination among departments by keeping all informed about issues, statuses, and requirements, linking decision-making centers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45712" y="6487068"/>
            <a:ext cx="4137951" cy="128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4"/>
              </a:lnSpc>
              <a:spcBef>
                <a:spcPct val="0"/>
              </a:spcBef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Acts as a bridge between planning and control, enabling informed decision-making and streamlining the control process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-10800000">
            <a:off x="14827993" y="-1392447"/>
            <a:ext cx="4017146" cy="3158481"/>
          </a:xfrm>
          <a:custGeom>
            <a:avLst/>
            <a:gdLst/>
            <a:ahLst/>
            <a:cxnLst/>
            <a:rect r="r" b="b" t="t" l="l"/>
            <a:pathLst>
              <a:path h="3158481" w="4017146">
                <a:moveTo>
                  <a:pt x="0" y="0"/>
                </a:moveTo>
                <a:lnTo>
                  <a:pt x="4017147" y="0"/>
                </a:lnTo>
                <a:lnTo>
                  <a:pt x="4017147" y="3158481"/>
                </a:lnTo>
                <a:lnTo>
                  <a:pt x="0" y="315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6" id="36"/>
          <p:cNvSpPr/>
          <p:nvPr/>
        </p:nvSpPr>
        <p:spPr>
          <a:xfrm flipH="false" flipV="false" rot="0">
            <a:off x="4580296" y="-1616873"/>
            <a:ext cx="4224468" cy="2645573"/>
          </a:xfrm>
          <a:custGeom>
            <a:avLst/>
            <a:gdLst/>
            <a:ahLst/>
            <a:cxnLst/>
            <a:rect r="r" b="b" t="t" l="l"/>
            <a:pathLst>
              <a:path h="2645573" w="4224468">
                <a:moveTo>
                  <a:pt x="0" y="0"/>
                </a:moveTo>
                <a:lnTo>
                  <a:pt x="4224469" y="0"/>
                </a:lnTo>
                <a:lnTo>
                  <a:pt x="4224469" y="2645573"/>
                </a:lnTo>
                <a:lnTo>
                  <a:pt x="0" y="26455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8285780" y="9560661"/>
            <a:ext cx="3169280" cy="2226419"/>
          </a:xfrm>
          <a:custGeom>
            <a:avLst/>
            <a:gdLst/>
            <a:ahLst/>
            <a:cxnLst/>
            <a:rect r="r" b="b" t="t" l="l"/>
            <a:pathLst>
              <a:path h="2226419" w="3169280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8" id="38"/>
          <p:cNvSpPr/>
          <p:nvPr/>
        </p:nvSpPr>
        <p:spPr>
          <a:xfrm flipH="false" flipV="false" rot="-5400000">
            <a:off x="12134412" y="9245030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9" id="39"/>
          <p:cNvSpPr/>
          <p:nvPr/>
        </p:nvSpPr>
        <p:spPr>
          <a:xfrm flipH="false" flipV="false" rot="0">
            <a:off x="-1558320" y="9093737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0" id="40"/>
          <p:cNvSpPr/>
          <p:nvPr/>
        </p:nvSpPr>
        <p:spPr>
          <a:xfrm flipH="false" flipV="false" rot="0">
            <a:off x="17259300" y="7433853"/>
            <a:ext cx="1794966" cy="1932669"/>
          </a:xfrm>
          <a:custGeom>
            <a:avLst/>
            <a:gdLst/>
            <a:ahLst/>
            <a:cxnLst/>
            <a:rect r="r" b="b" t="t" l="l"/>
            <a:pathLst>
              <a:path h="1932669" w="1794966">
                <a:moveTo>
                  <a:pt x="0" y="0"/>
                </a:moveTo>
                <a:lnTo>
                  <a:pt x="1794966" y="0"/>
                </a:lnTo>
                <a:lnTo>
                  <a:pt x="1794966" y="1932669"/>
                </a:lnTo>
                <a:lnTo>
                  <a:pt x="0" y="19326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1" id="41"/>
          <p:cNvSpPr/>
          <p:nvPr/>
        </p:nvSpPr>
        <p:spPr>
          <a:xfrm flipH="false" flipV="false" rot="0">
            <a:off x="-744232" y="460501"/>
            <a:ext cx="1488463" cy="1602652"/>
          </a:xfrm>
          <a:custGeom>
            <a:avLst/>
            <a:gdLst/>
            <a:ahLst/>
            <a:cxnLst/>
            <a:rect r="r" b="b" t="t" l="l"/>
            <a:pathLst>
              <a:path h="1602652" w="1488463">
                <a:moveTo>
                  <a:pt x="0" y="0"/>
                </a:moveTo>
                <a:lnTo>
                  <a:pt x="1488464" y="0"/>
                </a:lnTo>
                <a:lnTo>
                  <a:pt x="1488464" y="1602652"/>
                </a:lnTo>
                <a:lnTo>
                  <a:pt x="0" y="160265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2" id="42"/>
          <p:cNvGrpSpPr/>
          <p:nvPr/>
        </p:nvGrpSpPr>
        <p:grpSpPr>
          <a:xfrm rot="0">
            <a:off x="12730727" y="5370657"/>
            <a:ext cx="5038071" cy="3559266"/>
            <a:chOff x="0" y="0"/>
            <a:chExt cx="1048738" cy="740906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048738" cy="740906"/>
            </a:xfrm>
            <a:custGeom>
              <a:avLst/>
              <a:gdLst/>
              <a:ahLst/>
              <a:cxnLst/>
              <a:rect r="r" b="b" t="t" l="l"/>
              <a:pathLst>
                <a:path h="740906" w="104873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688659"/>
                  </a:lnTo>
                  <a:cubicBezTo>
                    <a:pt x="1048738" y="717514"/>
                    <a:pt x="1025346" y="740906"/>
                    <a:pt x="996490" y="740906"/>
                  </a:cubicBezTo>
                  <a:lnTo>
                    <a:pt x="52247" y="740906"/>
                  </a:lnTo>
                  <a:cubicBezTo>
                    <a:pt x="23392" y="740906"/>
                    <a:pt x="0" y="717514"/>
                    <a:pt x="0" y="688659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048738" cy="779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730727" y="5370657"/>
            <a:ext cx="5038071" cy="668736"/>
            <a:chOff x="0" y="0"/>
            <a:chExt cx="1048738" cy="139206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048738" cy="139206"/>
            </a:xfrm>
            <a:custGeom>
              <a:avLst/>
              <a:gdLst/>
              <a:ahLst/>
              <a:cxnLst/>
              <a:rect r="r" b="b" t="t" l="l"/>
              <a:pathLst>
                <a:path h="139206" w="1048738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13101022" y="5561363"/>
            <a:ext cx="3739422" cy="31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Enhances Efficiency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3101022" y="6490642"/>
            <a:ext cx="4137951" cy="128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4"/>
              </a:lnSpc>
              <a:spcBef>
                <a:spcPct val="0"/>
              </a:spcBef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Supports monitoring tasks and allows management to delegate responsibility effectively while maintaining decentralization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004249" y="1395177"/>
            <a:ext cx="6331498" cy="3161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6142"/>
              </a:lnSpc>
              <a:spcBef>
                <a:spcPct val="0"/>
              </a:spcBef>
            </a:pPr>
            <a:r>
              <a:rPr lang="en-US" b="true" sz="6332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Advantages of Management Information System (MIS)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64870" y="1440312"/>
            <a:ext cx="13358260" cy="1766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b="true" sz="69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Causes of Poor Management Information Systems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570549" y="3404235"/>
            <a:ext cx="13358260" cy="6242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  <a:spcBef>
                <a:spcPct val="0"/>
              </a:spcBef>
            </a:pPr>
            <a:r>
              <a:rPr lang="en-US" b="true" sz="2299" i="true" spc="137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M</a:t>
            </a: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ore Information Is Not Always Better: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Decisions require relevant, accurate information; excessive data can overwhelm and confuse decision-makers.</a:t>
            </a:r>
          </a:p>
          <a:p>
            <a:pPr algn="l">
              <a:lnSpc>
                <a:spcPts val="3104"/>
              </a:lnSpc>
            </a:pP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Lack of Managerial Support: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Effective MIS requires commitment from top management; lack of motivation can hinder its usefulness.</a:t>
            </a:r>
          </a:p>
          <a:p>
            <a:pPr algn="l">
              <a:lnSpc>
                <a:spcPts val="3104"/>
              </a:lnSpc>
              <a:spcBef>
                <a:spcPct val="0"/>
              </a:spcBef>
            </a:pP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Poor Communication: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Current, relevant information must be communicated effectively; insufficient training can lead to misunderstandings.</a:t>
            </a:r>
          </a:p>
          <a:p>
            <a:pPr algn="l">
              <a:lnSpc>
                <a:spcPts val="3104"/>
              </a:lnSpc>
            </a:pP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Limitations of Computers: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Computers can analyze data but cannot replace management discretion in decision-making.</a:t>
            </a:r>
          </a:p>
          <a:p>
            <a:pPr algn="l">
              <a:lnSpc>
                <a:spcPts val="3104"/>
              </a:lnSpc>
            </a:pPr>
            <a:r>
              <a:rPr lang="en-US" b="true" sz="2299" i="true" spc="137" u="none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Human Acceptability: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137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Employee resistance due to increased workload or perceived devaluation can undermine MIS effectiveness.</a:t>
            </a:r>
          </a:p>
          <a:p>
            <a:pPr algn="ctr" marL="0" indent="0" lvl="0">
              <a:lnSpc>
                <a:spcPts val="3104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2329398" y="9017983"/>
            <a:ext cx="4899948" cy="3344214"/>
          </a:xfrm>
          <a:custGeom>
            <a:avLst/>
            <a:gdLst/>
            <a:ahLst/>
            <a:cxnLst/>
            <a:rect r="r" b="b" t="t" l="l"/>
            <a:pathLst>
              <a:path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47044" y="9882374"/>
            <a:ext cx="3296956" cy="809253"/>
          </a:xfrm>
          <a:custGeom>
            <a:avLst/>
            <a:gdLst/>
            <a:ahLst/>
            <a:cxnLst/>
            <a:rect r="r" b="b" t="t" l="l"/>
            <a:pathLst>
              <a:path h="809253" w="3296956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94772" y="9017983"/>
            <a:ext cx="4427843" cy="3481392"/>
          </a:xfrm>
          <a:custGeom>
            <a:avLst/>
            <a:gdLst/>
            <a:ahLst/>
            <a:cxnLst/>
            <a:rect r="r" b="b" t="t" l="l"/>
            <a:pathLst>
              <a:path h="3481392" w="4427843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-763398" y="-1534296"/>
            <a:ext cx="4899948" cy="3068592"/>
          </a:xfrm>
          <a:custGeom>
            <a:avLst/>
            <a:gdLst/>
            <a:ahLst/>
            <a:cxnLst/>
            <a:rect r="r" b="b" t="t" l="l"/>
            <a:pathLst>
              <a:path h="3068592" w="4899948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2801533" y="-3053980"/>
            <a:ext cx="4292424" cy="3870986"/>
          </a:xfrm>
          <a:custGeom>
            <a:avLst/>
            <a:gdLst/>
            <a:ahLst/>
            <a:cxnLst/>
            <a:rect r="r" b="b" t="t" l="l"/>
            <a:pathLst>
              <a:path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0138935" y="9258300"/>
            <a:ext cx="4076270" cy="2863579"/>
          </a:xfrm>
          <a:custGeom>
            <a:avLst/>
            <a:gdLst/>
            <a:ahLst/>
            <a:cxnLst/>
            <a:rect r="r" b="b" t="t" l="l"/>
            <a:pathLst>
              <a:path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7495522" y="-3297794"/>
            <a:ext cx="5493058" cy="4114800"/>
          </a:xfrm>
          <a:custGeom>
            <a:avLst/>
            <a:gdLst/>
            <a:ahLst/>
            <a:cxnLst/>
            <a:rect r="r" b="b" t="t" l="l"/>
            <a:pathLst>
              <a:path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4747568">
            <a:off x="-2972342" y="3665317"/>
            <a:ext cx="4896097" cy="2735694"/>
          </a:xfrm>
          <a:custGeom>
            <a:avLst/>
            <a:gdLst/>
            <a:ahLst/>
            <a:cxnLst/>
            <a:rect r="r" b="b" t="t" l="l"/>
            <a:pathLst>
              <a:path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4861154" y="-2102294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7494810" y="2371030"/>
            <a:ext cx="3575541" cy="3575541"/>
          </a:xfrm>
          <a:custGeom>
            <a:avLst/>
            <a:gdLst/>
            <a:ahLst/>
            <a:cxnLst/>
            <a:rect r="r" b="b" t="t" l="l"/>
            <a:pathLst>
              <a:path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570549" y="9496827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-5282649">
            <a:off x="16596506" y="6970869"/>
            <a:ext cx="3382987" cy="1154444"/>
          </a:xfrm>
          <a:custGeom>
            <a:avLst/>
            <a:gdLst/>
            <a:ahLst/>
            <a:cxnLst/>
            <a:rect r="r" b="b" t="t" l="l"/>
            <a:pathLst>
              <a:path h="1154444" w="3382987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17259300" y="-971659"/>
            <a:ext cx="3104522" cy="3342688"/>
          </a:xfrm>
          <a:custGeom>
            <a:avLst/>
            <a:gdLst/>
            <a:ahLst/>
            <a:cxnLst/>
            <a:rect r="r" b="b" t="t" l="l"/>
            <a:pathLst>
              <a:path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72061" y="1025292"/>
            <a:ext cx="5587239" cy="2662922"/>
            <a:chOff x="0" y="0"/>
            <a:chExt cx="2065940" cy="984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672061" y="3808631"/>
            <a:ext cx="5587239" cy="2662922"/>
            <a:chOff x="0" y="0"/>
            <a:chExt cx="2065940" cy="9846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672061" y="6595378"/>
            <a:ext cx="5587239" cy="2662922"/>
            <a:chOff x="0" y="0"/>
            <a:chExt cx="2065940" cy="9846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1028700"/>
            <a:ext cx="5587239" cy="2662922"/>
            <a:chOff x="0" y="0"/>
            <a:chExt cx="2065940" cy="98464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6598786"/>
            <a:ext cx="5587239" cy="2662922"/>
            <a:chOff x="0" y="0"/>
            <a:chExt cx="2065940" cy="98464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65940" cy="984643"/>
            </a:xfrm>
            <a:custGeom>
              <a:avLst/>
              <a:gdLst/>
              <a:ahLst/>
              <a:cxnLst/>
              <a:rect r="r" b="b" t="t" l="l"/>
              <a:pathLst>
                <a:path h="984643" w="2065940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7900054">
            <a:off x="7348622" y="2133028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700000">
            <a:off x="10017119" y="2144497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3209977">
            <a:off x="9982257" y="7689589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1" y="0"/>
                </a:lnTo>
                <a:lnTo>
                  <a:pt x="1012981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7866361">
            <a:off x="7243302" y="7665457"/>
            <a:ext cx="1012981" cy="454921"/>
          </a:xfrm>
          <a:custGeom>
            <a:avLst/>
            <a:gdLst/>
            <a:ahLst/>
            <a:cxnLst/>
            <a:rect r="r" b="b" t="t" l="l"/>
            <a:pathLst>
              <a:path h="454921" w="101298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058841" y="1237212"/>
            <a:ext cx="4813679" cy="2212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8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</a:t>
            </a:r>
            <a:r>
              <a:rPr lang="en-US" sz="2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evelop a Master Plan:</a:t>
            </a:r>
          </a:p>
          <a:p>
            <a:pPr algn="l" marL="431801" indent="-215900" lvl="1">
              <a:lnSpc>
                <a:spcPts val="298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Create a comprehensive plan addressing current and future organizational needs to minimize uncertainties.</a:t>
            </a:r>
          </a:p>
          <a:p>
            <a:pPr algn="l" marL="0" indent="0" lvl="0">
              <a:lnSpc>
                <a:spcPts val="2980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414601" y="4011563"/>
            <a:ext cx="4102158" cy="2583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8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Acc</a:t>
            </a:r>
            <a:r>
              <a:rPr lang="en-US" sz="2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ountability Through Cost-Benefit Analysis:</a:t>
            </a:r>
          </a:p>
          <a:p>
            <a:pPr algn="l" marL="431801" indent="-215900" lvl="1">
              <a:lnSpc>
                <a:spcPts val="298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 both designers and users are accountable for MIS effectiveness based on a cost-benefit analysis.</a:t>
            </a:r>
          </a:p>
          <a:p>
            <a:pPr algn="l" marL="0" indent="0" lvl="0">
              <a:lnSpc>
                <a:spcPts val="2980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315892" y="6662053"/>
            <a:ext cx="4102158" cy="2583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8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Bu</a:t>
            </a:r>
            <a:r>
              <a:rPr lang="en-US" sz="2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ild Trust:</a:t>
            </a:r>
          </a:p>
          <a:p>
            <a:pPr algn="l" marL="431801" indent="-215900" lvl="1">
              <a:lnSpc>
                <a:spcPts val="298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Management should instill confidence in employees, emphasizing that MIS is a tool to assist, not replace, their roles.</a:t>
            </a:r>
          </a:p>
          <a:p>
            <a:pPr algn="l" marL="0" indent="0" lvl="0">
              <a:lnSpc>
                <a:spcPts val="2980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737551" y="1490105"/>
            <a:ext cx="4169537" cy="1840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79"/>
              </a:lnSpc>
            </a:pPr>
            <a:r>
              <a:rPr lang="en-US" sz="1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19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 Management Involvement:</a:t>
            </a:r>
          </a:p>
          <a:p>
            <a:pPr algn="l" marL="431794" indent="-215897" lvl="1">
              <a:lnSpc>
                <a:spcPts val="2979"/>
              </a:lnSpc>
              <a:buFont typeface="Arial"/>
              <a:buChar char="•"/>
            </a:pPr>
            <a:r>
              <a:rPr lang="en-US" sz="19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Engage top management in the MIS design process to increase employee acceptance.</a:t>
            </a:r>
          </a:p>
          <a:p>
            <a:pPr algn="l" marL="0" indent="0" lvl="0">
              <a:lnSpc>
                <a:spcPts val="2979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705155" y="6897307"/>
            <a:ext cx="4201933" cy="221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79"/>
              </a:lnSpc>
            </a:pPr>
            <a:r>
              <a:rPr lang="en-US" sz="1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Cl</a:t>
            </a:r>
            <a:r>
              <a:rPr lang="en-US" sz="19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ose Designer-User Collaboration:</a:t>
            </a:r>
          </a:p>
          <a:p>
            <a:pPr algn="l" marL="431794" indent="-215897" lvl="1">
              <a:lnSpc>
                <a:spcPts val="2979"/>
              </a:lnSpc>
              <a:buFont typeface="Arial"/>
              <a:buChar char="•"/>
            </a:pPr>
            <a:r>
              <a:rPr lang="en-US" sz="1999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Foster collaboration between MIS designers and users to ensure the system aligns with actual operations.</a:t>
            </a:r>
          </a:p>
          <a:p>
            <a:pPr algn="l" marL="0" indent="0" lvl="0">
              <a:lnSpc>
                <a:spcPts val="2979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022615" y="4208843"/>
            <a:ext cx="9950252" cy="1983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5141"/>
              </a:lnSpc>
              <a:spcBef>
                <a:spcPct val="0"/>
              </a:spcBef>
            </a:pPr>
            <a:r>
              <a:rPr lang="en-US" b="true" sz="53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Guidelines for Improving Management Information Systems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29398" y="8614893"/>
            <a:ext cx="4899948" cy="3344214"/>
          </a:xfrm>
          <a:custGeom>
            <a:avLst/>
            <a:gdLst/>
            <a:ahLst/>
            <a:cxnLst/>
            <a:rect r="r" b="b" t="t" l="l"/>
            <a:pathLst>
              <a:path h="3344214" w="4899948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30709" y="9258300"/>
            <a:ext cx="3059829" cy="751049"/>
          </a:xfrm>
          <a:custGeom>
            <a:avLst/>
            <a:gdLst/>
            <a:ahLst/>
            <a:cxnLst/>
            <a:rect r="r" b="b" t="t" l="l"/>
            <a:pathLst>
              <a:path h="751049" w="305982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15205" y="8540136"/>
            <a:ext cx="4602314" cy="3618569"/>
          </a:xfrm>
          <a:custGeom>
            <a:avLst/>
            <a:gdLst/>
            <a:ahLst/>
            <a:cxnLst/>
            <a:rect r="r" b="b" t="t" l="l"/>
            <a:pathLst>
              <a:path h="3618569" w="4602314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-674156" y="-1072630"/>
            <a:ext cx="4899948" cy="3068592"/>
          </a:xfrm>
          <a:custGeom>
            <a:avLst/>
            <a:gdLst/>
            <a:ahLst/>
            <a:cxnLst/>
            <a:rect r="r" b="b" t="t" l="l"/>
            <a:pathLst>
              <a:path h="3068592" w="4899948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2686214" y="-2578193"/>
            <a:ext cx="4292424" cy="3870986"/>
          </a:xfrm>
          <a:custGeom>
            <a:avLst/>
            <a:gdLst/>
            <a:ahLst/>
            <a:cxnLst/>
            <a:rect r="r" b="b" t="t" l="l"/>
            <a:pathLst>
              <a:path h="3870986" w="4292424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0138935" y="9258300"/>
            <a:ext cx="4076270" cy="2863579"/>
          </a:xfrm>
          <a:custGeom>
            <a:avLst/>
            <a:gdLst/>
            <a:ahLst/>
            <a:cxnLst/>
            <a:rect r="r" b="b" t="t" l="l"/>
            <a:pathLst>
              <a:path h="2863579" w="4076270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7409323" y="-2700100"/>
            <a:ext cx="5493058" cy="4114800"/>
          </a:xfrm>
          <a:custGeom>
            <a:avLst/>
            <a:gdLst/>
            <a:ahLst/>
            <a:cxnLst/>
            <a:rect r="r" b="b" t="t" l="l"/>
            <a:pathLst>
              <a:path h="4114800" w="5493058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4747568">
            <a:off x="-2972342" y="3665317"/>
            <a:ext cx="4896097" cy="2735694"/>
          </a:xfrm>
          <a:custGeom>
            <a:avLst/>
            <a:gdLst/>
            <a:ahLst/>
            <a:cxnLst/>
            <a:rect r="r" b="b" t="t" l="l"/>
            <a:pathLst>
              <a:path h="2735694" w="4896097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4831481" y="-1626507"/>
            <a:ext cx="2892762" cy="2919301"/>
          </a:xfrm>
          <a:custGeom>
            <a:avLst/>
            <a:gdLst/>
            <a:ahLst/>
            <a:cxnLst/>
            <a:rect r="r" b="b" t="t" l="l"/>
            <a:pathLst>
              <a:path h="2919301" w="2892762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7259300" y="2262342"/>
            <a:ext cx="3575541" cy="3575541"/>
          </a:xfrm>
          <a:custGeom>
            <a:avLst/>
            <a:gdLst/>
            <a:ahLst/>
            <a:cxnLst/>
            <a:rect r="r" b="b" t="t" l="l"/>
            <a:pathLst>
              <a:path h="3575541" w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570549" y="9093737"/>
            <a:ext cx="2587020" cy="2386526"/>
          </a:xfrm>
          <a:custGeom>
            <a:avLst/>
            <a:gdLst/>
            <a:ahLst/>
            <a:cxnLst/>
            <a:rect r="r" b="b" t="t" l="l"/>
            <a:pathLst>
              <a:path h="2386526" w="2587020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-5282649">
            <a:off x="16440369" y="6970869"/>
            <a:ext cx="3382987" cy="1154444"/>
          </a:xfrm>
          <a:custGeom>
            <a:avLst/>
            <a:gdLst/>
            <a:ahLst/>
            <a:cxnLst/>
            <a:rect r="r" b="b" t="t" l="l"/>
            <a:pathLst>
              <a:path h="1154444" w="3382987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6978638" y="-642644"/>
            <a:ext cx="3104522" cy="3342688"/>
          </a:xfrm>
          <a:custGeom>
            <a:avLst/>
            <a:gdLst/>
            <a:ahLst/>
            <a:cxnLst/>
            <a:rect r="r" b="b" t="t" l="l"/>
            <a:pathLst>
              <a:path h="3342688" w="3104522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6" id="16"/>
          <p:cNvSpPr txBox="true"/>
          <p:nvPr/>
        </p:nvSpPr>
        <p:spPr>
          <a:xfrm rot="0">
            <a:off x="3688802" y="3019867"/>
            <a:ext cx="10910396" cy="336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99"/>
              </a:lnSpc>
            </a:pPr>
            <a:r>
              <a:rPr lang="en-US" b="true" sz="1459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Thank you very much!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519751" y="6731453"/>
            <a:ext cx="9738557" cy="578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81"/>
              </a:lnSpc>
            </a:pPr>
            <a:r>
              <a:rPr lang="en-US" b="true" sz="4381" spc="-8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www.GlobalKnowledgeCorner.com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DAGSZUAvcgQ</dc:identifier>
  <dcterms:modified xsi:type="dcterms:W3CDTF">2011-08-01T06:04:30Z</dcterms:modified>
  <cp:revision>1</cp:revision>
  <dc:title>Management Information System</dc:title>
</cp:coreProperties>
</file>